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2"/>
    <p:sldId id="257" r:id="rId43"/>
    <p:sldId id="258" r:id="rId44"/>
    <p:sldId id="259" r:id="rId45"/>
    <p:sldId id="260" r:id="rId46"/>
    <p:sldId id="261" r:id="rId47"/>
    <p:sldId id="262" r:id="rId48"/>
    <p:sldId id="263" r:id="rId49"/>
    <p:sldId id="264" r:id="rId50"/>
    <p:sldId id="265" r:id="rId51"/>
    <p:sldId id="266" r:id="rId52"/>
    <p:sldId id="267" r:id="rId53"/>
    <p:sldId id="268" r:id="rId54"/>
    <p:sldId id="269" r:id="rId55"/>
    <p:sldId id="270" r:id="rId56"/>
    <p:sldId id="271" r:id="rId57"/>
    <p:sldId id="272" r:id="rId58"/>
    <p:sldId id="273" r:id="rId59"/>
    <p:sldId id="274" r:id="rId60"/>
    <p:sldId id="275" r:id="rId61"/>
    <p:sldId id="276" r:id="rId62"/>
    <p:sldId id="277" r:id="rId63"/>
    <p:sldId id="278" r:id="rId64"/>
    <p:sldId id="279" r:id="rId6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eague Spartan" charset="1" panose="00000800000000000000"/>
      <p:regular r:id="rId10"/>
    </p:embeddedFont>
    <p:embeddedFont>
      <p:font typeface="DejaVu Serif" charset="1" panose="02060603050605020204"/>
      <p:regular r:id="rId11"/>
    </p:embeddedFont>
    <p:embeddedFont>
      <p:font typeface="DejaVu Serif Bold" charset="1" panose="02060803050605020204"/>
      <p:regular r:id="rId12"/>
    </p:embeddedFont>
    <p:embeddedFont>
      <p:font typeface="DejaVu Serif Italics" charset="1" panose="020606030503050B0204"/>
      <p:regular r:id="rId13"/>
    </p:embeddedFont>
    <p:embeddedFont>
      <p:font typeface="DejaVu Serif Bold Italics" charset="1" panose="020608030503050B0204"/>
      <p:regular r:id="rId14"/>
    </p:embeddedFont>
    <p:embeddedFont>
      <p:font typeface="Noto Sans" charset="1" panose="020B0502040504020204"/>
      <p:regular r:id="rId15"/>
    </p:embeddedFont>
    <p:embeddedFont>
      <p:font typeface="Noto Sans Bold" charset="1" panose="020B0802040504020204"/>
      <p:regular r:id="rId16"/>
    </p:embeddedFont>
    <p:embeddedFont>
      <p:font typeface="Noto Sans Italics" charset="1" panose="020B0502040504090204"/>
      <p:regular r:id="rId17"/>
    </p:embeddedFont>
    <p:embeddedFont>
      <p:font typeface="Noto Sans Bold Italics" charset="1" panose="020B0802040504090204"/>
      <p:regular r:id="rId18"/>
    </p:embeddedFont>
    <p:embeddedFont>
      <p:font typeface="Francois One" charset="1" panose="02000503040000020004"/>
      <p:regular r:id="rId19"/>
    </p:embeddedFont>
    <p:embeddedFont>
      <p:font typeface="Lato" charset="1" panose="020F0502020204030203"/>
      <p:regular r:id="rId20"/>
    </p:embeddedFont>
    <p:embeddedFont>
      <p:font typeface="Lato Bold" charset="1" panose="020F0502020204030203"/>
      <p:regular r:id="rId21"/>
    </p:embeddedFont>
    <p:embeddedFont>
      <p:font typeface="Lato Italics" charset="1" panose="020F0502020204030203"/>
      <p:regular r:id="rId22"/>
    </p:embeddedFont>
    <p:embeddedFont>
      <p:font typeface="Lato Bold Italics" charset="1" panose="020F0502020204030203"/>
      <p:regular r:id="rId23"/>
    </p:embeddedFont>
    <p:embeddedFont>
      <p:font typeface="Poppins" charset="1" panose="00000500000000000000"/>
      <p:regular r:id="rId24"/>
    </p:embeddedFont>
    <p:embeddedFont>
      <p:font typeface="Poppins Bold" charset="1" panose="00000800000000000000"/>
      <p:regular r:id="rId25"/>
    </p:embeddedFont>
    <p:embeddedFont>
      <p:font typeface="Poppins Italics" charset="1" panose="00000500000000000000"/>
      <p:regular r:id="rId26"/>
    </p:embeddedFont>
    <p:embeddedFont>
      <p:font typeface="Poppins Bold Italics" charset="1" panose="00000800000000000000"/>
      <p:regular r:id="rId27"/>
    </p:embeddedFont>
    <p:embeddedFont>
      <p:font typeface="Poppins Thin" charset="1" panose="00000300000000000000"/>
      <p:regular r:id="rId28"/>
    </p:embeddedFont>
    <p:embeddedFont>
      <p:font typeface="Poppins Thin Italics" charset="1" panose="00000300000000000000"/>
      <p:regular r:id="rId29"/>
    </p:embeddedFont>
    <p:embeddedFont>
      <p:font typeface="Poppins Light" charset="1" panose="00000400000000000000"/>
      <p:regular r:id="rId30"/>
    </p:embeddedFont>
    <p:embeddedFont>
      <p:font typeface="Poppins Light Italics" charset="1" panose="00000400000000000000"/>
      <p:regular r:id="rId31"/>
    </p:embeddedFont>
    <p:embeddedFont>
      <p:font typeface="Poppins Medium" charset="1" panose="00000600000000000000"/>
      <p:regular r:id="rId32"/>
    </p:embeddedFont>
    <p:embeddedFont>
      <p:font typeface="Poppins Medium Italics" charset="1" panose="00000600000000000000"/>
      <p:regular r:id="rId33"/>
    </p:embeddedFont>
    <p:embeddedFont>
      <p:font typeface="Poppins Semi-Bold" charset="1" panose="00000700000000000000"/>
      <p:regular r:id="rId34"/>
    </p:embeddedFont>
    <p:embeddedFont>
      <p:font typeface="Poppins Semi-Bold Italics" charset="1" panose="00000700000000000000"/>
      <p:regular r:id="rId35"/>
    </p:embeddedFont>
    <p:embeddedFont>
      <p:font typeface="Poppins Ultra-Bold" charset="1" panose="00000900000000000000"/>
      <p:regular r:id="rId36"/>
    </p:embeddedFont>
    <p:embeddedFont>
      <p:font typeface="Poppins Ultra-Bold Italics" charset="1" panose="00000900000000000000"/>
      <p:regular r:id="rId37"/>
    </p:embeddedFont>
    <p:embeddedFont>
      <p:font typeface="Poppins Heavy" charset="1" panose="00000A00000000000000"/>
      <p:regular r:id="rId38"/>
    </p:embeddedFont>
    <p:embeddedFont>
      <p:font typeface="Poppins Heavy Italics" charset="1" panose="00000A00000000000000"/>
      <p:regular r:id="rId39"/>
    </p:embeddedFont>
    <p:embeddedFont>
      <p:font typeface="Paytone One" charset="1" panose="00000500000000000000"/>
      <p:regular r:id="rId40"/>
    </p:embeddedFont>
    <p:embeddedFont>
      <p:font typeface="Bungee" charset="1" panose="0000000000000000000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slides/slide1.xml" Type="http://schemas.openxmlformats.org/officeDocument/2006/relationships/slide"/><Relationship Id="rId43" Target="slides/slide2.xml" Type="http://schemas.openxmlformats.org/officeDocument/2006/relationships/slide"/><Relationship Id="rId44" Target="slides/slide3.xml" Type="http://schemas.openxmlformats.org/officeDocument/2006/relationships/slide"/><Relationship Id="rId45" Target="slides/slide4.xml" Type="http://schemas.openxmlformats.org/officeDocument/2006/relationships/slide"/><Relationship Id="rId46" Target="slides/slide5.xml" Type="http://schemas.openxmlformats.org/officeDocument/2006/relationships/slide"/><Relationship Id="rId47" Target="slides/slide6.xml" Type="http://schemas.openxmlformats.org/officeDocument/2006/relationships/slide"/><Relationship Id="rId48" Target="slides/slide7.xml" Type="http://schemas.openxmlformats.org/officeDocument/2006/relationships/slide"/><Relationship Id="rId49" Target="slides/slide8.xml" Type="http://schemas.openxmlformats.org/officeDocument/2006/relationships/slide"/><Relationship Id="rId5" Target="tableStyles.xml" Type="http://schemas.openxmlformats.org/officeDocument/2006/relationships/tableStyles"/><Relationship Id="rId50" Target="slides/slide9.xml" Type="http://schemas.openxmlformats.org/officeDocument/2006/relationships/slide"/><Relationship Id="rId51" Target="slides/slide10.xml" Type="http://schemas.openxmlformats.org/officeDocument/2006/relationships/slide"/><Relationship Id="rId52" Target="slides/slide11.xml" Type="http://schemas.openxmlformats.org/officeDocument/2006/relationships/slide"/><Relationship Id="rId53" Target="slides/slide12.xml" Type="http://schemas.openxmlformats.org/officeDocument/2006/relationships/slide"/><Relationship Id="rId54" Target="slides/slide13.xml" Type="http://schemas.openxmlformats.org/officeDocument/2006/relationships/slide"/><Relationship Id="rId55" Target="slides/slide14.xml" Type="http://schemas.openxmlformats.org/officeDocument/2006/relationships/slide"/><Relationship Id="rId56" Target="slides/slide15.xml" Type="http://schemas.openxmlformats.org/officeDocument/2006/relationships/slide"/><Relationship Id="rId57" Target="slides/slide16.xml" Type="http://schemas.openxmlformats.org/officeDocument/2006/relationships/slide"/><Relationship Id="rId58" Target="slides/slide17.xml" Type="http://schemas.openxmlformats.org/officeDocument/2006/relationships/slide"/><Relationship Id="rId59" Target="slides/slide18.xml" Type="http://schemas.openxmlformats.org/officeDocument/2006/relationships/slide"/><Relationship Id="rId6" Target="fonts/font6.fntdata" Type="http://schemas.openxmlformats.org/officeDocument/2006/relationships/font"/><Relationship Id="rId60" Target="slides/slide19.xml" Type="http://schemas.openxmlformats.org/officeDocument/2006/relationships/slide"/><Relationship Id="rId61" Target="slides/slide20.xml" Type="http://schemas.openxmlformats.org/officeDocument/2006/relationships/slide"/><Relationship Id="rId62" Target="slides/slide21.xml" Type="http://schemas.openxmlformats.org/officeDocument/2006/relationships/slide"/><Relationship Id="rId63" Target="slides/slide22.xml" Type="http://schemas.openxmlformats.org/officeDocument/2006/relationships/slide"/><Relationship Id="rId64" Target="slides/slide23.xml" Type="http://schemas.openxmlformats.org/officeDocument/2006/relationships/slide"/><Relationship Id="rId65" Target="slides/slide24.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0.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6.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jpe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45.png" Type="http://schemas.openxmlformats.org/officeDocument/2006/relationships/image"/><Relationship Id="rId5" Target="../media/image46.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47.png" Type="http://schemas.openxmlformats.org/officeDocument/2006/relationships/image"/><Relationship Id="rId5" Target="../media/image48.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49.png" Type="http://schemas.openxmlformats.org/officeDocument/2006/relationships/image"/><Relationship Id="rId5" Target="../media/image50.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51.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2.jpeg" Type="http://schemas.openxmlformats.org/officeDocument/2006/relationships/image"/><Relationship Id="rId3" Target="../media/image53.png" Type="http://schemas.openxmlformats.org/officeDocument/2006/relationships/image"/><Relationship Id="rId4" Target="../media/image5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jpe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2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7983442" cy="10287000"/>
            <a:chOff x="0" y="0"/>
            <a:chExt cx="10644589" cy="13716000"/>
          </a:xfrm>
        </p:grpSpPr>
        <p:pic>
          <p:nvPicPr>
            <p:cNvPr name="Picture 3" id="3"/>
            <p:cNvPicPr>
              <a:picLocks noChangeAspect="true"/>
            </p:cNvPicPr>
            <p:nvPr/>
          </p:nvPicPr>
          <p:blipFill>
            <a:blip r:embed="rId2"/>
            <a:srcRect l="42948" t="0" r="13397" b="0"/>
            <a:stretch>
              <a:fillRect/>
            </a:stretch>
          </p:blipFill>
          <p:spPr>
            <a:xfrm flipH="false" flipV="false">
              <a:off x="0" y="0"/>
              <a:ext cx="10644589" cy="13716000"/>
            </a:xfrm>
            <a:prstGeom prst="rect">
              <a:avLst/>
            </a:prstGeom>
          </p:spPr>
        </p:pic>
      </p:grpSp>
      <p:grpSp>
        <p:nvGrpSpPr>
          <p:cNvPr name="Group 4" id="4"/>
          <p:cNvGrpSpPr/>
          <p:nvPr/>
        </p:nvGrpSpPr>
        <p:grpSpPr>
          <a:xfrm rot="0">
            <a:off x="6385429" y="510228"/>
            <a:ext cx="4114800" cy="4114800"/>
            <a:chOff x="0" y="0"/>
            <a:chExt cx="6350000" cy="6350000"/>
          </a:xfrm>
        </p:grpSpPr>
        <p:sp>
          <p:nvSpPr>
            <p:cNvPr name="Freeform 5" id="5"/>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name="Freeform 6" id="6"/>
          <p:cNvSpPr/>
          <p:nvPr/>
        </p:nvSpPr>
        <p:spPr>
          <a:xfrm flipH="false" flipV="false" rot="0">
            <a:off x="6385429" y="395972"/>
            <a:ext cx="3975925" cy="4114800"/>
          </a:xfrm>
          <a:custGeom>
            <a:avLst/>
            <a:gdLst/>
            <a:ahLst/>
            <a:cxnLst/>
            <a:rect r="r" b="b" t="t" l="l"/>
            <a:pathLst>
              <a:path h="4114800" w="3975925">
                <a:moveTo>
                  <a:pt x="0" y="0"/>
                </a:moveTo>
                <a:lnTo>
                  <a:pt x="3975925" y="0"/>
                </a:lnTo>
                <a:lnTo>
                  <a:pt x="3975925" y="4114800"/>
                </a:lnTo>
                <a:lnTo>
                  <a:pt x="0" y="4114800"/>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632807" y="8896121"/>
            <a:ext cx="1624384" cy="1390879"/>
          </a:xfrm>
          <a:custGeom>
            <a:avLst/>
            <a:gdLst/>
            <a:ahLst/>
            <a:cxnLst/>
            <a:rect r="r" b="b" t="t" l="l"/>
            <a:pathLst>
              <a:path h="1390879" w="1624384">
                <a:moveTo>
                  <a:pt x="0" y="0"/>
                </a:moveTo>
                <a:lnTo>
                  <a:pt x="1624384" y="0"/>
                </a:lnTo>
                <a:lnTo>
                  <a:pt x="1624384" y="1390879"/>
                </a:lnTo>
                <a:lnTo>
                  <a:pt x="0" y="13908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0" y="8300793"/>
            <a:ext cx="7983442" cy="305695"/>
            <a:chOff x="0" y="0"/>
            <a:chExt cx="2102635" cy="80512"/>
          </a:xfrm>
        </p:grpSpPr>
        <p:sp>
          <p:nvSpPr>
            <p:cNvPr name="Freeform 9" id="9"/>
            <p:cNvSpPr/>
            <p:nvPr/>
          </p:nvSpPr>
          <p:spPr>
            <a:xfrm flipH="false" flipV="false" rot="0">
              <a:off x="0" y="0"/>
              <a:ext cx="2102635" cy="80512"/>
            </a:xfrm>
            <a:custGeom>
              <a:avLst/>
              <a:gdLst/>
              <a:ahLst/>
              <a:cxnLst/>
              <a:rect r="r" b="b" t="t" l="l"/>
              <a:pathLst>
                <a:path h="80512" w="2102635">
                  <a:moveTo>
                    <a:pt x="0" y="0"/>
                  </a:moveTo>
                  <a:lnTo>
                    <a:pt x="2102635" y="0"/>
                  </a:lnTo>
                  <a:lnTo>
                    <a:pt x="2102635" y="80512"/>
                  </a:lnTo>
                  <a:lnTo>
                    <a:pt x="0" y="80512"/>
                  </a:lnTo>
                  <a:close/>
                </a:path>
              </a:pathLst>
            </a:custGeom>
            <a:solidFill>
              <a:srgbClr val="59BE34"/>
            </a:solidFill>
          </p:spPr>
        </p:sp>
        <p:sp>
          <p:nvSpPr>
            <p:cNvPr name="TextBox 10" id="10"/>
            <p:cNvSpPr txBox="true"/>
            <p:nvPr/>
          </p:nvSpPr>
          <p:spPr>
            <a:xfrm>
              <a:off x="0" y="-57150"/>
              <a:ext cx="812800" cy="869950"/>
            </a:xfrm>
            <a:prstGeom prst="rect">
              <a:avLst/>
            </a:prstGeom>
          </p:spPr>
          <p:txBody>
            <a:bodyPr anchor="ctr" rtlCol="false" tIns="50800" lIns="50800" bIns="50800" rIns="50800"/>
            <a:lstStyle/>
            <a:p>
              <a:pPr algn="ctr">
                <a:lnSpc>
                  <a:spcPts val="3077"/>
                </a:lnSpc>
              </a:pPr>
            </a:p>
          </p:txBody>
        </p:sp>
      </p:grpSp>
      <p:sp>
        <p:nvSpPr>
          <p:cNvPr name="TextBox 11" id="11"/>
          <p:cNvSpPr txBox="true"/>
          <p:nvPr/>
        </p:nvSpPr>
        <p:spPr>
          <a:xfrm rot="0">
            <a:off x="6593341" y="1624105"/>
            <a:ext cx="11694659" cy="1993022"/>
          </a:xfrm>
          <a:prstGeom prst="rect">
            <a:avLst/>
          </a:prstGeom>
        </p:spPr>
        <p:txBody>
          <a:bodyPr anchor="t" rtlCol="false" tIns="0" lIns="0" bIns="0" rIns="0">
            <a:spAutoFit/>
          </a:bodyPr>
          <a:lstStyle/>
          <a:p>
            <a:pPr algn="ctr">
              <a:lnSpc>
                <a:spcPts val="5123"/>
              </a:lnSpc>
            </a:pPr>
            <a:r>
              <a:rPr lang="en-US" sz="3659">
                <a:solidFill>
                  <a:srgbClr val="921E13"/>
                </a:solidFill>
                <a:latin typeface="Bungee"/>
              </a:rPr>
              <a:t>Xây Dựng Kiến Trúc Tổng Thể Cho Hệ Thống Nem Nướng Nha Trang</a:t>
            </a:r>
          </a:p>
          <a:p>
            <a:pPr algn="ctr">
              <a:lnSpc>
                <a:spcPts val="5123"/>
              </a:lnSpc>
            </a:pPr>
          </a:p>
        </p:txBody>
      </p:sp>
      <p:sp>
        <p:nvSpPr>
          <p:cNvPr name="TextBox 12" id="12"/>
          <p:cNvSpPr txBox="true"/>
          <p:nvPr/>
        </p:nvSpPr>
        <p:spPr>
          <a:xfrm rot="0">
            <a:off x="8125978" y="3343853"/>
            <a:ext cx="8888968" cy="489399"/>
          </a:xfrm>
          <a:prstGeom prst="rect">
            <a:avLst/>
          </a:prstGeom>
        </p:spPr>
        <p:txBody>
          <a:bodyPr anchor="t" rtlCol="false" tIns="0" lIns="0" bIns="0" rIns="0">
            <a:spAutoFit/>
          </a:bodyPr>
          <a:lstStyle/>
          <a:p>
            <a:pPr algn="ctr">
              <a:lnSpc>
                <a:spcPts val="4000"/>
              </a:lnSpc>
              <a:spcBef>
                <a:spcPct val="0"/>
              </a:spcBef>
            </a:pPr>
            <a:r>
              <a:rPr lang="en-US" sz="2857">
                <a:solidFill>
                  <a:srgbClr val="921E13"/>
                </a:solidFill>
                <a:latin typeface="Francois One"/>
              </a:rPr>
              <a:t> Học phần:     Kiến trúc các hệ thống thông tin và ứng dụng</a:t>
            </a:r>
          </a:p>
        </p:txBody>
      </p:sp>
      <p:sp>
        <p:nvSpPr>
          <p:cNvPr name="TextBox 13" id="13"/>
          <p:cNvSpPr txBox="true"/>
          <p:nvPr/>
        </p:nvSpPr>
        <p:spPr>
          <a:xfrm rot="0">
            <a:off x="9926197" y="5561861"/>
            <a:ext cx="5794303" cy="4010535"/>
          </a:xfrm>
          <a:prstGeom prst="rect">
            <a:avLst/>
          </a:prstGeom>
        </p:spPr>
        <p:txBody>
          <a:bodyPr anchor="t" rtlCol="false" tIns="0" lIns="0" bIns="0" rIns="0">
            <a:spAutoFit/>
          </a:bodyPr>
          <a:lstStyle/>
          <a:p>
            <a:pPr marL="726494" indent="-363247" lvl="1">
              <a:lnSpc>
                <a:spcPts val="5383"/>
              </a:lnSpc>
              <a:buFont typeface="Arial"/>
              <a:buChar char="•"/>
            </a:pPr>
            <a:r>
              <a:rPr lang="en-US" sz="3364">
                <a:solidFill>
                  <a:srgbClr val="921E13"/>
                </a:solidFill>
                <a:latin typeface="Lato"/>
              </a:rPr>
              <a:t>Kiều Hải Vân</a:t>
            </a:r>
          </a:p>
          <a:p>
            <a:pPr marL="726494" indent="-363247" lvl="1">
              <a:lnSpc>
                <a:spcPts val="5383"/>
              </a:lnSpc>
              <a:buFont typeface="Arial"/>
              <a:buChar char="•"/>
            </a:pPr>
            <a:r>
              <a:rPr lang="en-US" sz="3364">
                <a:solidFill>
                  <a:srgbClr val="921E13"/>
                </a:solidFill>
                <a:latin typeface="Lato"/>
              </a:rPr>
              <a:t>Khuất Đại Việt</a:t>
            </a:r>
          </a:p>
          <a:p>
            <a:pPr marL="726494" indent="-363247" lvl="1">
              <a:lnSpc>
                <a:spcPts val="5383"/>
              </a:lnSpc>
              <a:buFont typeface="Arial"/>
              <a:buChar char="•"/>
            </a:pPr>
            <a:r>
              <a:rPr lang="en-US" sz="3364">
                <a:solidFill>
                  <a:srgbClr val="921E13"/>
                </a:solidFill>
                <a:latin typeface="Lato"/>
              </a:rPr>
              <a:t>Nguyễn Trường Thanh</a:t>
            </a:r>
          </a:p>
          <a:p>
            <a:pPr marL="726494" indent="-363247" lvl="1">
              <a:lnSpc>
                <a:spcPts val="5383"/>
              </a:lnSpc>
              <a:buFont typeface="Arial"/>
              <a:buChar char="•"/>
            </a:pPr>
            <a:r>
              <a:rPr lang="en-US" sz="3364">
                <a:solidFill>
                  <a:srgbClr val="921E13"/>
                </a:solidFill>
                <a:latin typeface="Lato"/>
              </a:rPr>
              <a:t>Nguyễn Hoàng Minh Quân</a:t>
            </a:r>
          </a:p>
          <a:p>
            <a:pPr marL="726494" indent="-363247" lvl="1">
              <a:lnSpc>
                <a:spcPts val="5383"/>
              </a:lnSpc>
              <a:buFont typeface="Arial"/>
              <a:buChar char="•"/>
            </a:pPr>
            <a:r>
              <a:rPr lang="en-US" sz="3364">
                <a:solidFill>
                  <a:srgbClr val="921E13"/>
                </a:solidFill>
                <a:latin typeface="Lato"/>
              </a:rPr>
              <a:t>Phạm Đức Hưởng</a:t>
            </a:r>
          </a:p>
          <a:p>
            <a:pPr marL="726494" indent="-363247" lvl="1">
              <a:lnSpc>
                <a:spcPts val="5383"/>
              </a:lnSpc>
              <a:buFont typeface="Arial"/>
              <a:buChar char="•"/>
            </a:pPr>
            <a:r>
              <a:rPr lang="en-US" sz="3364">
                <a:solidFill>
                  <a:srgbClr val="921E13"/>
                </a:solidFill>
                <a:latin typeface="Lato"/>
              </a:rPr>
              <a:t>Nguyễn Anh Tuấn </a:t>
            </a:r>
          </a:p>
        </p:txBody>
      </p:sp>
      <p:sp>
        <p:nvSpPr>
          <p:cNvPr name="TextBox 14" id="14"/>
          <p:cNvSpPr txBox="true"/>
          <p:nvPr/>
        </p:nvSpPr>
        <p:spPr>
          <a:xfrm rot="0">
            <a:off x="10256527" y="4786997"/>
            <a:ext cx="4704993" cy="527499"/>
          </a:xfrm>
          <a:prstGeom prst="rect">
            <a:avLst/>
          </a:prstGeom>
        </p:spPr>
        <p:txBody>
          <a:bodyPr anchor="t" rtlCol="false" tIns="0" lIns="0" bIns="0" rIns="0">
            <a:spAutoFit/>
          </a:bodyPr>
          <a:lstStyle/>
          <a:p>
            <a:pPr algn="ctr">
              <a:lnSpc>
                <a:spcPts val="4000"/>
              </a:lnSpc>
              <a:spcBef>
                <a:spcPct val="0"/>
              </a:spcBef>
            </a:pPr>
            <a:r>
              <a:rPr lang="en-US" sz="2857">
                <a:solidFill>
                  <a:srgbClr val="921E13"/>
                </a:solidFill>
                <a:latin typeface="Poppins Bold"/>
              </a:rPr>
              <a:t>Nhóm sinh viên thực hiện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4054807"/>
            <a:ext cx="6042244" cy="2911715"/>
            <a:chOff x="0" y="0"/>
            <a:chExt cx="8056325" cy="3882286"/>
          </a:xfrm>
        </p:grpSpPr>
        <p:sp>
          <p:nvSpPr>
            <p:cNvPr name="AutoShape 3" id="3"/>
            <p:cNvSpPr/>
            <p:nvPr/>
          </p:nvSpPr>
          <p:spPr>
            <a:xfrm>
              <a:off x="0" y="0"/>
              <a:ext cx="8056325" cy="3882286"/>
            </a:xfrm>
            <a:prstGeom prst="rect">
              <a:avLst/>
            </a:prstGeom>
            <a:solidFill>
              <a:srgbClr val="921E13"/>
            </a:solidFill>
          </p:spPr>
        </p:sp>
      </p:grpSp>
      <p:sp>
        <p:nvSpPr>
          <p:cNvPr name="Freeform 4" id="4"/>
          <p:cNvSpPr/>
          <p:nvPr/>
        </p:nvSpPr>
        <p:spPr>
          <a:xfrm flipH="false" flipV="false" rot="0">
            <a:off x="17146873" y="0"/>
            <a:ext cx="2282253" cy="2010253"/>
          </a:xfrm>
          <a:custGeom>
            <a:avLst/>
            <a:gdLst/>
            <a:ahLst/>
            <a:cxnLst/>
            <a:rect r="r" b="b" t="t" l="l"/>
            <a:pathLst>
              <a:path h="2010253" w="2282253">
                <a:moveTo>
                  <a:pt x="0" y="0"/>
                </a:moveTo>
                <a:lnTo>
                  <a:pt x="2282254" y="0"/>
                </a:lnTo>
                <a:lnTo>
                  <a:pt x="2282254" y="2010253"/>
                </a:lnTo>
                <a:lnTo>
                  <a:pt x="0" y="20102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828772" y="1794428"/>
            <a:ext cx="8789426" cy="7929041"/>
          </a:xfrm>
          <a:custGeom>
            <a:avLst/>
            <a:gdLst/>
            <a:ahLst/>
            <a:cxnLst/>
            <a:rect r="r" b="b" t="t" l="l"/>
            <a:pathLst>
              <a:path h="7929041" w="8789426">
                <a:moveTo>
                  <a:pt x="0" y="0"/>
                </a:moveTo>
                <a:lnTo>
                  <a:pt x="8789426" y="0"/>
                </a:lnTo>
                <a:lnTo>
                  <a:pt x="8789426" y="7929041"/>
                </a:lnTo>
                <a:lnTo>
                  <a:pt x="0" y="7929041"/>
                </a:lnTo>
                <a:lnTo>
                  <a:pt x="0" y="0"/>
                </a:lnTo>
                <a:close/>
              </a:path>
            </a:pathLst>
          </a:custGeom>
          <a:blipFill>
            <a:blip r:embed="rId4"/>
            <a:stretch>
              <a:fillRect l="0" t="0" r="0" b="0"/>
            </a:stretch>
          </a:blipFill>
        </p:spPr>
      </p:sp>
      <p:sp>
        <p:nvSpPr>
          <p:cNvPr name="TextBox 6" id="6"/>
          <p:cNvSpPr txBox="true"/>
          <p:nvPr/>
        </p:nvSpPr>
        <p:spPr>
          <a:xfrm rot="0">
            <a:off x="615267" y="834033"/>
            <a:ext cx="7213504" cy="1176220"/>
          </a:xfrm>
          <a:prstGeom prst="rect">
            <a:avLst/>
          </a:prstGeom>
        </p:spPr>
        <p:txBody>
          <a:bodyPr anchor="t" rtlCol="false" tIns="0" lIns="0" bIns="0" rIns="0">
            <a:spAutoFit/>
          </a:bodyPr>
          <a:lstStyle/>
          <a:p>
            <a:pPr>
              <a:lnSpc>
                <a:spcPts val="4622"/>
              </a:lnSpc>
            </a:pPr>
            <a:r>
              <a:rPr lang="en-US" sz="4319" spc="103">
                <a:solidFill>
                  <a:srgbClr val="921E13"/>
                </a:solidFill>
                <a:latin typeface="Paytone One"/>
              </a:rPr>
              <a:t>3.3 Kiến trúc ứng dụng</a:t>
            </a:r>
          </a:p>
          <a:p>
            <a:pPr>
              <a:lnSpc>
                <a:spcPts val="4622"/>
              </a:lnSpc>
            </a:pPr>
          </a:p>
        </p:txBody>
      </p:sp>
      <p:sp>
        <p:nvSpPr>
          <p:cNvPr name="TextBox 7" id="7"/>
          <p:cNvSpPr txBox="true"/>
          <p:nvPr/>
        </p:nvSpPr>
        <p:spPr>
          <a:xfrm rot="0">
            <a:off x="1673109" y="4957672"/>
            <a:ext cx="5077979" cy="1535879"/>
          </a:xfrm>
          <a:prstGeom prst="rect">
            <a:avLst/>
          </a:prstGeom>
        </p:spPr>
        <p:txBody>
          <a:bodyPr anchor="t" rtlCol="false" tIns="0" lIns="0" bIns="0" rIns="0">
            <a:spAutoFit/>
          </a:bodyPr>
          <a:lstStyle/>
          <a:p>
            <a:pPr algn="ctr">
              <a:lnSpc>
                <a:spcPts val="3020"/>
              </a:lnSpc>
            </a:pPr>
            <a:r>
              <a:rPr lang="en-US" sz="2157">
                <a:solidFill>
                  <a:srgbClr val="FFFFFF"/>
                </a:solidFill>
                <a:latin typeface="Poppins"/>
              </a:rPr>
              <a:t>Các hệ thống phần mềm liên kết với nhau bằng cách sử dụng hệ thống EAI bus (Enterprise Application Integration). </a:t>
            </a:r>
          </a:p>
        </p:txBody>
      </p:sp>
      <p:sp>
        <p:nvSpPr>
          <p:cNvPr name="TextBox 8" id="8"/>
          <p:cNvSpPr txBox="true"/>
          <p:nvPr/>
        </p:nvSpPr>
        <p:spPr>
          <a:xfrm rot="0">
            <a:off x="2405993" y="4224800"/>
            <a:ext cx="4251924" cy="1048835"/>
          </a:xfrm>
          <a:prstGeom prst="rect">
            <a:avLst/>
          </a:prstGeom>
        </p:spPr>
        <p:txBody>
          <a:bodyPr anchor="t" rtlCol="false" tIns="0" lIns="0" bIns="0" rIns="0">
            <a:spAutoFit/>
          </a:bodyPr>
          <a:lstStyle/>
          <a:p>
            <a:pPr>
              <a:lnSpc>
                <a:spcPts val="4140"/>
              </a:lnSpc>
            </a:pPr>
            <a:r>
              <a:rPr lang="en-US" sz="2957">
                <a:solidFill>
                  <a:srgbClr val="FFFFFF"/>
                </a:solidFill>
                <a:latin typeface="Poppins Bold Italics"/>
              </a:rPr>
              <a:t>Hợp tác ứng dụng</a:t>
            </a:r>
          </a:p>
          <a:p>
            <a:pPr>
              <a:lnSpc>
                <a:spcPts val="414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70918" y="3924672"/>
            <a:ext cx="5147084" cy="1552542"/>
            <a:chOff x="0" y="0"/>
            <a:chExt cx="6862778" cy="2070055"/>
          </a:xfrm>
        </p:grpSpPr>
        <p:sp>
          <p:nvSpPr>
            <p:cNvPr name="AutoShape 3" id="3"/>
            <p:cNvSpPr/>
            <p:nvPr/>
          </p:nvSpPr>
          <p:spPr>
            <a:xfrm>
              <a:off x="0" y="0"/>
              <a:ext cx="6862778" cy="2070055"/>
            </a:xfrm>
            <a:prstGeom prst="rect">
              <a:avLst/>
            </a:prstGeom>
            <a:solidFill>
              <a:srgbClr val="921E13"/>
            </a:solidFill>
          </p:spPr>
        </p:sp>
      </p:grpSp>
      <p:sp>
        <p:nvSpPr>
          <p:cNvPr name="Freeform 4" id="4"/>
          <p:cNvSpPr/>
          <p:nvPr/>
        </p:nvSpPr>
        <p:spPr>
          <a:xfrm flipH="false" flipV="false" rot="0">
            <a:off x="17146873" y="0"/>
            <a:ext cx="2282253" cy="2010253"/>
          </a:xfrm>
          <a:custGeom>
            <a:avLst/>
            <a:gdLst/>
            <a:ahLst/>
            <a:cxnLst/>
            <a:rect r="r" b="b" t="t" l="l"/>
            <a:pathLst>
              <a:path h="2010253" w="2282253">
                <a:moveTo>
                  <a:pt x="0" y="0"/>
                </a:moveTo>
                <a:lnTo>
                  <a:pt x="2282254" y="0"/>
                </a:lnTo>
                <a:lnTo>
                  <a:pt x="2282254" y="2010253"/>
                </a:lnTo>
                <a:lnTo>
                  <a:pt x="0" y="20102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6751088" y="2010253"/>
            <a:ext cx="10488957" cy="6933921"/>
          </a:xfrm>
          <a:custGeom>
            <a:avLst/>
            <a:gdLst/>
            <a:ahLst/>
            <a:cxnLst/>
            <a:rect r="r" b="b" t="t" l="l"/>
            <a:pathLst>
              <a:path h="6933921" w="10488957">
                <a:moveTo>
                  <a:pt x="0" y="0"/>
                </a:moveTo>
                <a:lnTo>
                  <a:pt x="10488957" y="0"/>
                </a:lnTo>
                <a:lnTo>
                  <a:pt x="10488957" y="6933921"/>
                </a:lnTo>
                <a:lnTo>
                  <a:pt x="0" y="6933921"/>
                </a:lnTo>
                <a:lnTo>
                  <a:pt x="0" y="0"/>
                </a:lnTo>
                <a:close/>
              </a:path>
            </a:pathLst>
          </a:custGeom>
          <a:blipFill>
            <a:blip r:embed="rId4"/>
            <a:stretch>
              <a:fillRect l="0" t="0" r="0" b="0"/>
            </a:stretch>
          </a:blipFill>
        </p:spPr>
      </p:sp>
      <p:sp>
        <p:nvSpPr>
          <p:cNvPr name="TextBox 6" id="6"/>
          <p:cNvSpPr txBox="true"/>
          <p:nvPr/>
        </p:nvSpPr>
        <p:spPr>
          <a:xfrm rot="0">
            <a:off x="615267" y="834033"/>
            <a:ext cx="7213504" cy="1176220"/>
          </a:xfrm>
          <a:prstGeom prst="rect">
            <a:avLst/>
          </a:prstGeom>
        </p:spPr>
        <p:txBody>
          <a:bodyPr anchor="t" rtlCol="false" tIns="0" lIns="0" bIns="0" rIns="0">
            <a:spAutoFit/>
          </a:bodyPr>
          <a:lstStyle/>
          <a:p>
            <a:pPr>
              <a:lnSpc>
                <a:spcPts val="4622"/>
              </a:lnSpc>
            </a:pPr>
            <a:r>
              <a:rPr lang="en-US" sz="4319" spc="103">
                <a:solidFill>
                  <a:srgbClr val="921E13"/>
                </a:solidFill>
                <a:latin typeface="Paytone One"/>
              </a:rPr>
              <a:t>3.3 Kiến trúc ứng dụng</a:t>
            </a:r>
          </a:p>
          <a:p>
            <a:pPr>
              <a:lnSpc>
                <a:spcPts val="4622"/>
              </a:lnSpc>
            </a:pPr>
          </a:p>
        </p:txBody>
      </p:sp>
      <p:sp>
        <p:nvSpPr>
          <p:cNvPr name="TextBox 7" id="7"/>
          <p:cNvSpPr txBox="true"/>
          <p:nvPr/>
        </p:nvSpPr>
        <p:spPr>
          <a:xfrm rot="0">
            <a:off x="1923860" y="4428379"/>
            <a:ext cx="4251924" cy="1048835"/>
          </a:xfrm>
          <a:prstGeom prst="rect">
            <a:avLst/>
          </a:prstGeom>
        </p:spPr>
        <p:txBody>
          <a:bodyPr anchor="t" rtlCol="false" tIns="0" lIns="0" bIns="0" rIns="0">
            <a:spAutoFit/>
          </a:bodyPr>
          <a:lstStyle/>
          <a:p>
            <a:pPr>
              <a:lnSpc>
                <a:spcPts val="4140"/>
              </a:lnSpc>
            </a:pPr>
            <a:r>
              <a:rPr lang="en-US" sz="2957">
                <a:solidFill>
                  <a:srgbClr val="FFFFFF"/>
                </a:solidFill>
                <a:latin typeface="Poppins Bold Italics"/>
              </a:rPr>
              <a:t>Sử dụng ứng dụng</a:t>
            </a:r>
          </a:p>
          <a:p>
            <a:pPr>
              <a:lnSpc>
                <a:spcPts val="4140"/>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4528" y="1465494"/>
            <a:ext cx="5580170" cy="4136162"/>
            <a:chOff x="0" y="0"/>
            <a:chExt cx="7440227" cy="5514882"/>
          </a:xfrm>
        </p:grpSpPr>
        <p:sp>
          <p:nvSpPr>
            <p:cNvPr name="AutoShape 3" id="3"/>
            <p:cNvSpPr/>
            <p:nvPr/>
          </p:nvSpPr>
          <p:spPr>
            <a:xfrm>
              <a:off x="0" y="0"/>
              <a:ext cx="7440227" cy="5514882"/>
            </a:xfrm>
            <a:prstGeom prst="rect">
              <a:avLst/>
            </a:prstGeom>
            <a:solidFill>
              <a:srgbClr val="921E13"/>
            </a:solidFill>
          </p:spPr>
        </p:sp>
      </p:grpSp>
      <p:sp>
        <p:nvSpPr>
          <p:cNvPr name="Freeform 4" id="4"/>
          <p:cNvSpPr/>
          <p:nvPr/>
        </p:nvSpPr>
        <p:spPr>
          <a:xfrm flipH="false" flipV="false" rot="0">
            <a:off x="17146873" y="0"/>
            <a:ext cx="2282253" cy="2010253"/>
          </a:xfrm>
          <a:custGeom>
            <a:avLst/>
            <a:gdLst/>
            <a:ahLst/>
            <a:cxnLst/>
            <a:rect r="r" b="b" t="t" l="l"/>
            <a:pathLst>
              <a:path h="2010253" w="2282253">
                <a:moveTo>
                  <a:pt x="0" y="0"/>
                </a:moveTo>
                <a:lnTo>
                  <a:pt x="2282254" y="0"/>
                </a:lnTo>
                <a:lnTo>
                  <a:pt x="2282254" y="2010253"/>
                </a:lnTo>
                <a:lnTo>
                  <a:pt x="0" y="20102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834698" y="1531461"/>
            <a:ext cx="12453302" cy="4070195"/>
          </a:xfrm>
          <a:custGeom>
            <a:avLst/>
            <a:gdLst/>
            <a:ahLst/>
            <a:cxnLst/>
            <a:rect r="r" b="b" t="t" l="l"/>
            <a:pathLst>
              <a:path h="4070195" w="12453302">
                <a:moveTo>
                  <a:pt x="0" y="0"/>
                </a:moveTo>
                <a:lnTo>
                  <a:pt x="12453302" y="0"/>
                </a:lnTo>
                <a:lnTo>
                  <a:pt x="12453302" y="4070195"/>
                </a:lnTo>
                <a:lnTo>
                  <a:pt x="0" y="4070195"/>
                </a:lnTo>
                <a:lnTo>
                  <a:pt x="0" y="0"/>
                </a:lnTo>
                <a:close/>
              </a:path>
            </a:pathLst>
          </a:custGeom>
          <a:blipFill>
            <a:blip r:embed="rId4"/>
            <a:stretch>
              <a:fillRect l="0" t="0" r="0" b="0"/>
            </a:stretch>
          </a:blipFill>
        </p:spPr>
      </p:sp>
      <p:grpSp>
        <p:nvGrpSpPr>
          <p:cNvPr name="Group 6" id="6"/>
          <p:cNvGrpSpPr/>
          <p:nvPr/>
        </p:nvGrpSpPr>
        <p:grpSpPr>
          <a:xfrm rot="0">
            <a:off x="9898598" y="5973131"/>
            <a:ext cx="5580170" cy="4136162"/>
            <a:chOff x="0" y="0"/>
            <a:chExt cx="7440227" cy="5514882"/>
          </a:xfrm>
        </p:grpSpPr>
        <p:sp>
          <p:nvSpPr>
            <p:cNvPr name="AutoShape 7" id="7"/>
            <p:cNvSpPr/>
            <p:nvPr/>
          </p:nvSpPr>
          <p:spPr>
            <a:xfrm>
              <a:off x="0" y="0"/>
              <a:ext cx="7440227" cy="5514882"/>
            </a:xfrm>
            <a:prstGeom prst="rect">
              <a:avLst/>
            </a:prstGeom>
            <a:solidFill>
              <a:srgbClr val="921E13"/>
            </a:solidFill>
          </p:spPr>
        </p:sp>
      </p:grpSp>
      <p:sp>
        <p:nvSpPr>
          <p:cNvPr name="Freeform 8" id="8"/>
          <p:cNvSpPr/>
          <p:nvPr/>
        </p:nvSpPr>
        <p:spPr>
          <a:xfrm flipH="false" flipV="false" rot="0">
            <a:off x="3204243" y="6052178"/>
            <a:ext cx="6694355" cy="3978066"/>
          </a:xfrm>
          <a:custGeom>
            <a:avLst/>
            <a:gdLst/>
            <a:ahLst/>
            <a:cxnLst/>
            <a:rect r="r" b="b" t="t" l="l"/>
            <a:pathLst>
              <a:path h="3978066" w="6694355">
                <a:moveTo>
                  <a:pt x="0" y="0"/>
                </a:moveTo>
                <a:lnTo>
                  <a:pt x="6694355" y="0"/>
                </a:lnTo>
                <a:lnTo>
                  <a:pt x="6694355" y="3978067"/>
                </a:lnTo>
                <a:lnTo>
                  <a:pt x="0" y="3978067"/>
                </a:lnTo>
                <a:lnTo>
                  <a:pt x="0" y="0"/>
                </a:lnTo>
                <a:close/>
              </a:path>
            </a:pathLst>
          </a:custGeom>
          <a:blipFill>
            <a:blip r:embed="rId5"/>
            <a:stretch>
              <a:fillRect l="0" t="-430" r="0" b="0"/>
            </a:stretch>
          </a:blipFill>
        </p:spPr>
      </p:sp>
      <p:sp>
        <p:nvSpPr>
          <p:cNvPr name="TextBox 9" id="9"/>
          <p:cNvSpPr txBox="true"/>
          <p:nvPr/>
        </p:nvSpPr>
        <p:spPr>
          <a:xfrm rot="0">
            <a:off x="471600" y="289274"/>
            <a:ext cx="7213504" cy="1176220"/>
          </a:xfrm>
          <a:prstGeom prst="rect">
            <a:avLst/>
          </a:prstGeom>
        </p:spPr>
        <p:txBody>
          <a:bodyPr anchor="t" rtlCol="false" tIns="0" lIns="0" bIns="0" rIns="0">
            <a:spAutoFit/>
          </a:bodyPr>
          <a:lstStyle/>
          <a:p>
            <a:pPr>
              <a:lnSpc>
                <a:spcPts val="4622"/>
              </a:lnSpc>
            </a:pPr>
            <a:r>
              <a:rPr lang="en-US" sz="4319" spc="103">
                <a:solidFill>
                  <a:srgbClr val="921E13"/>
                </a:solidFill>
                <a:latin typeface="Paytone One"/>
              </a:rPr>
              <a:t>3.3 Kiến trúc ứng dụng</a:t>
            </a:r>
          </a:p>
          <a:p>
            <a:pPr>
              <a:lnSpc>
                <a:spcPts val="4622"/>
              </a:lnSpc>
            </a:pPr>
          </a:p>
        </p:txBody>
      </p:sp>
      <p:sp>
        <p:nvSpPr>
          <p:cNvPr name="TextBox 10" id="10"/>
          <p:cNvSpPr txBox="true"/>
          <p:nvPr/>
        </p:nvSpPr>
        <p:spPr>
          <a:xfrm rot="0">
            <a:off x="1078281" y="1763399"/>
            <a:ext cx="4251924" cy="1048835"/>
          </a:xfrm>
          <a:prstGeom prst="rect">
            <a:avLst/>
          </a:prstGeom>
        </p:spPr>
        <p:txBody>
          <a:bodyPr anchor="t" rtlCol="false" tIns="0" lIns="0" bIns="0" rIns="0">
            <a:spAutoFit/>
          </a:bodyPr>
          <a:lstStyle/>
          <a:p>
            <a:pPr>
              <a:lnSpc>
                <a:spcPts val="4140"/>
              </a:lnSpc>
            </a:pPr>
            <a:r>
              <a:rPr lang="en-US" sz="2957">
                <a:solidFill>
                  <a:srgbClr val="FFFFFF"/>
                </a:solidFill>
                <a:latin typeface="Poppins Bold Italics"/>
              </a:rPr>
              <a:t>Cấu trúc ứng dụng</a:t>
            </a:r>
          </a:p>
          <a:p>
            <a:pPr>
              <a:lnSpc>
                <a:spcPts val="4140"/>
              </a:lnSpc>
            </a:pPr>
          </a:p>
        </p:txBody>
      </p:sp>
      <p:sp>
        <p:nvSpPr>
          <p:cNvPr name="TextBox 11" id="11"/>
          <p:cNvSpPr txBox="true"/>
          <p:nvPr/>
        </p:nvSpPr>
        <p:spPr>
          <a:xfrm rot="0">
            <a:off x="758494" y="2526370"/>
            <a:ext cx="4891499" cy="2617130"/>
          </a:xfrm>
          <a:prstGeom prst="rect">
            <a:avLst/>
          </a:prstGeom>
        </p:spPr>
        <p:txBody>
          <a:bodyPr anchor="t" rtlCol="false" tIns="0" lIns="0" bIns="0" rIns="0">
            <a:spAutoFit/>
          </a:bodyPr>
          <a:lstStyle/>
          <a:p>
            <a:pPr>
              <a:lnSpc>
                <a:spcPts val="2984"/>
              </a:lnSpc>
              <a:spcBef>
                <a:spcPct val="0"/>
              </a:spcBef>
            </a:pPr>
            <a:r>
              <a:rPr lang="en-US" sz="2131">
                <a:solidFill>
                  <a:srgbClr val="FFFFFF"/>
                </a:solidFill>
                <a:latin typeface="Poppins Italics"/>
              </a:rPr>
              <a:t>Các cửa hàng phục phục vụ (CHPV) để hỗ trợ cho các nghiệp vụ và công việc sử dụng “Hệ thống quản lý chuỗi cửa hàng”. Hệ thống này bao gồm hai phần mềm là: “Phần mềm quản lý nhân sự” và “Quản lý kinh doanh”.</a:t>
            </a:r>
          </a:p>
        </p:txBody>
      </p:sp>
      <p:sp>
        <p:nvSpPr>
          <p:cNvPr name="TextBox 12" id="12"/>
          <p:cNvSpPr txBox="true"/>
          <p:nvPr/>
        </p:nvSpPr>
        <p:spPr>
          <a:xfrm rot="0">
            <a:off x="11042139" y="6371951"/>
            <a:ext cx="4251924" cy="1048835"/>
          </a:xfrm>
          <a:prstGeom prst="rect">
            <a:avLst/>
          </a:prstGeom>
        </p:spPr>
        <p:txBody>
          <a:bodyPr anchor="t" rtlCol="false" tIns="0" lIns="0" bIns="0" rIns="0">
            <a:spAutoFit/>
          </a:bodyPr>
          <a:lstStyle/>
          <a:p>
            <a:pPr>
              <a:lnSpc>
                <a:spcPts val="4140"/>
              </a:lnSpc>
            </a:pPr>
            <a:r>
              <a:rPr lang="en-US" sz="2957">
                <a:solidFill>
                  <a:srgbClr val="FFFFFF"/>
                </a:solidFill>
                <a:latin typeface="Poppins Bold Italics"/>
              </a:rPr>
              <a:t>Đối tượng dữ liệu</a:t>
            </a:r>
          </a:p>
          <a:p>
            <a:pPr>
              <a:lnSpc>
                <a:spcPts val="4140"/>
              </a:lnSpc>
            </a:pPr>
          </a:p>
        </p:txBody>
      </p:sp>
      <p:sp>
        <p:nvSpPr>
          <p:cNvPr name="TextBox 13" id="13"/>
          <p:cNvSpPr txBox="true"/>
          <p:nvPr/>
        </p:nvSpPr>
        <p:spPr>
          <a:xfrm rot="0">
            <a:off x="10402565" y="7215315"/>
            <a:ext cx="4891499" cy="1870237"/>
          </a:xfrm>
          <a:prstGeom prst="rect">
            <a:avLst/>
          </a:prstGeom>
        </p:spPr>
        <p:txBody>
          <a:bodyPr anchor="t" rtlCol="false" tIns="0" lIns="0" bIns="0" rIns="0">
            <a:spAutoFit/>
          </a:bodyPr>
          <a:lstStyle/>
          <a:p>
            <a:pPr>
              <a:lnSpc>
                <a:spcPts val="2984"/>
              </a:lnSpc>
            </a:pPr>
            <a:r>
              <a:rPr lang="en-US" sz="2131">
                <a:solidFill>
                  <a:srgbClr val="FFFFFF"/>
                </a:solidFill>
                <a:latin typeface="Poppins Italics"/>
              </a:rPr>
              <a:t>Biểu đồ ERD thể hiện các đối tượng dữ liệu liên quan đến các Luồng nghiệp vụ “Tạo đơn hàng” và “Chấm Chấm công cho nhân viên”</a:t>
            </a:r>
          </a:p>
          <a:p>
            <a:pPr>
              <a:lnSpc>
                <a:spcPts val="2984"/>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736068" y="8074782"/>
            <a:ext cx="4034217" cy="1183518"/>
            <a:chOff x="0" y="0"/>
            <a:chExt cx="1062510" cy="311709"/>
          </a:xfrm>
        </p:grpSpPr>
        <p:sp>
          <p:nvSpPr>
            <p:cNvPr name="Freeform 3" id="3"/>
            <p:cNvSpPr/>
            <p:nvPr/>
          </p:nvSpPr>
          <p:spPr>
            <a:xfrm flipH="false" flipV="false" rot="0">
              <a:off x="0" y="0"/>
              <a:ext cx="1062510" cy="311709"/>
            </a:xfrm>
            <a:custGeom>
              <a:avLst/>
              <a:gdLst/>
              <a:ahLst/>
              <a:cxnLst/>
              <a:rect r="r" b="b" t="t" l="l"/>
              <a:pathLst>
                <a:path h="311709" w="1062510">
                  <a:moveTo>
                    <a:pt x="0" y="0"/>
                  </a:moveTo>
                  <a:lnTo>
                    <a:pt x="1062510" y="0"/>
                  </a:lnTo>
                  <a:lnTo>
                    <a:pt x="1062510" y="311709"/>
                  </a:lnTo>
                  <a:lnTo>
                    <a:pt x="0" y="311709"/>
                  </a:lnTo>
                  <a:close/>
                </a:path>
              </a:pathLst>
            </a:custGeom>
            <a:solidFill>
              <a:srgbClr val="921E13"/>
            </a:solidFill>
          </p:spPr>
        </p:sp>
        <p:sp>
          <p:nvSpPr>
            <p:cNvPr name="TextBox 4" id="4"/>
            <p:cNvSpPr txBox="true"/>
            <p:nvPr/>
          </p:nvSpPr>
          <p:spPr>
            <a:xfrm>
              <a:off x="0" y="-76200"/>
              <a:ext cx="812800" cy="889000"/>
            </a:xfrm>
            <a:prstGeom prst="rect">
              <a:avLst/>
            </a:prstGeom>
          </p:spPr>
          <p:txBody>
            <a:bodyPr anchor="ctr" rtlCol="false" tIns="50800" lIns="50800" bIns="50800" rIns="50800"/>
            <a:lstStyle/>
            <a:p>
              <a:pPr algn="ctr">
                <a:lnSpc>
                  <a:spcPts val="3720"/>
                </a:lnSpc>
              </a:pPr>
            </a:p>
          </p:txBody>
        </p:sp>
      </p:grpSp>
      <p:grpSp>
        <p:nvGrpSpPr>
          <p:cNvPr name="Group 5" id="5"/>
          <p:cNvGrpSpPr/>
          <p:nvPr/>
        </p:nvGrpSpPr>
        <p:grpSpPr>
          <a:xfrm rot="0">
            <a:off x="11545010" y="8074782"/>
            <a:ext cx="4105326" cy="1183518"/>
            <a:chOff x="0" y="0"/>
            <a:chExt cx="1081238" cy="311709"/>
          </a:xfrm>
        </p:grpSpPr>
        <p:sp>
          <p:nvSpPr>
            <p:cNvPr name="Freeform 6" id="6"/>
            <p:cNvSpPr/>
            <p:nvPr/>
          </p:nvSpPr>
          <p:spPr>
            <a:xfrm flipH="false" flipV="false" rot="0">
              <a:off x="0" y="0"/>
              <a:ext cx="1081238" cy="311709"/>
            </a:xfrm>
            <a:custGeom>
              <a:avLst/>
              <a:gdLst/>
              <a:ahLst/>
              <a:cxnLst/>
              <a:rect r="r" b="b" t="t" l="l"/>
              <a:pathLst>
                <a:path h="311709" w="1081238">
                  <a:moveTo>
                    <a:pt x="0" y="0"/>
                  </a:moveTo>
                  <a:lnTo>
                    <a:pt x="1081238" y="0"/>
                  </a:lnTo>
                  <a:lnTo>
                    <a:pt x="1081238" y="311709"/>
                  </a:lnTo>
                  <a:lnTo>
                    <a:pt x="0" y="311709"/>
                  </a:lnTo>
                  <a:close/>
                </a:path>
              </a:pathLst>
            </a:custGeom>
            <a:solidFill>
              <a:srgbClr val="921E13"/>
            </a:solidFill>
          </p:spPr>
        </p:sp>
        <p:sp>
          <p:nvSpPr>
            <p:cNvPr name="TextBox 7" id="7"/>
            <p:cNvSpPr txBox="true"/>
            <p:nvPr/>
          </p:nvSpPr>
          <p:spPr>
            <a:xfrm>
              <a:off x="0" y="-76200"/>
              <a:ext cx="812800" cy="889000"/>
            </a:xfrm>
            <a:prstGeom prst="rect">
              <a:avLst/>
            </a:prstGeom>
          </p:spPr>
          <p:txBody>
            <a:bodyPr anchor="ctr" rtlCol="false" tIns="50800" lIns="50800" bIns="50800" rIns="50800"/>
            <a:lstStyle/>
            <a:p>
              <a:pPr algn="ctr">
                <a:lnSpc>
                  <a:spcPts val="3720"/>
                </a:lnSpc>
              </a:pPr>
            </a:p>
          </p:txBody>
        </p:sp>
      </p:grpSp>
      <p:sp>
        <p:nvSpPr>
          <p:cNvPr name="Freeform 8" id="8"/>
          <p:cNvSpPr/>
          <p:nvPr/>
        </p:nvSpPr>
        <p:spPr>
          <a:xfrm flipH="false" flipV="false" rot="0">
            <a:off x="1319403" y="2553886"/>
            <a:ext cx="6439828" cy="5122458"/>
          </a:xfrm>
          <a:custGeom>
            <a:avLst/>
            <a:gdLst/>
            <a:ahLst/>
            <a:cxnLst/>
            <a:rect r="r" b="b" t="t" l="l"/>
            <a:pathLst>
              <a:path h="5122458" w="6439828">
                <a:moveTo>
                  <a:pt x="0" y="0"/>
                </a:moveTo>
                <a:lnTo>
                  <a:pt x="6439828" y="0"/>
                </a:lnTo>
                <a:lnTo>
                  <a:pt x="6439828" y="5122458"/>
                </a:lnTo>
                <a:lnTo>
                  <a:pt x="0" y="5122458"/>
                </a:lnTo>
                <a:lnTo>
                  <a:pt x="0" y="0"/>
                </a:lnTo>
                <a:close/>
              </a:path>
            </a:pathLst>
          </a:custGeom>
          <a:blipFill>
            <a:blip r:embed="rId2"/>
            <a:stretch>
              <a:fillRect l="0" t="0" r="-3406" b="0"/>
            </a:stretch>
          </a:blipFill>
        </p:spPr>
      </p:sp>
      <p:sp>
        <p:nvSpPr>
          <p:cNvPr name="Freeform 9" id="9"/>
          <p:cNvSpPr/>
          <p:nvPr/>
        </p:nvSpPr>
        <p:spPr>
          <a:xfrm flipH="false" flipV="false" rot="0">
            <a:off x="8486145" y="2952324"/>
            <a:ext cx="9010184" cy="4724020"/>
          </a:xfrm>
          <a:custGeom>
            <a:avLst/>
            <a:gdLst/>
            <a:ahLst/>
            <a:cxnLst/>
            <a:rect r="r" b="b" t="t" l="l"/>
            <a:pathLst>
              <a:path h="4724020" w="9010184">
                <a:moveTo>
                  <a:pt x="0" y="0"/>
                </a:moveTo>
                <a:lnTo>
                  <a:pt x="9010184" y="0"/>
                </a:lnTo>
                <a:lnTo>
                  <a:pt x="9010184" y="4724020"/>
                </a:lnTo>
                <a:lnTo>
                  <a:pt x="0" y="4724020"/>
                </a:lnTo>
                <a:lnTo>
                  <a:pt x="0" y="0"/>
                </a:lnTo>
                <a:close/>
              </a:path>
            </a:pathLst>
          </a:custGeom>
          <a:blipFill>
            <a:blip r:embed="rId3"/>
            <a:stretch>
              <a:fillRect l="-555" t="-1201" r="0" b="-1320"/>
            </a:stretch>
          </a:blipFill>
        </p:spPr>
      </p:sp>
      <p:sp>
        <p:nvSpPr>
          <p:cNvPr name="TextBox 10" id="10"/>
          <p:cNvSpPr txBox="true"/>
          <p:nvPr/>
        </p:nvSpPr>
        <p:spPr>
          <a:xfrm rot="0">
            <a:off x="409878" y="836811"/>
            <a:ext cx="7738479" cy="1317024"/>
          </a:xfrm>
          <a:prstGeom prst="rect">
            <a:avLst/>
          </a:prstGeom>
        </p:spPr>
        <p:txBody>
          <a:bodyPr anchor="t" rtlCol="false" tIns="0" lIns="0" bIns="0" rIns="0">
            <a:spAutoFit/>
          </a:bodyPr>
          <a:lstStyle/>
          <a:p>
            <a:pPr>
              <a:lnSpc>
                <a:spcPts val="5105"/>
              </a:lnSpc>
            </a:pPr>
            <a:r>
              <a:rPr lang="en-US" sz="4771" spc="114">
                <a:solidFill>
                  <a:srgbClr val="921E13"/>
                </a:solidFill>
                <a:latin typeface="Paytone One"/>
              </a:rPr>
              <a:t>3.4 Kiến trúc công nghệ</a:t>
            </a:r>
          </a:p>
          <a:p>
            <a:pPr>
              <a:lnSpc>
                <a:spcPts val="5105"/>
              </a:lnSpc>
            </a:pPr>
          </a:p>
        </p:txBody>
      </p:sp>
      <p:sp>
        <p:nvSpPr>
          <p:cNvPr name="TextBox 11" id="11"/>
          <p:cNvSpPr txBox="true"/>
          <p:nvPr/>
        </p:nvSpPr>
        <p:spPr>
          <a:xfrm rot="0">
            <a:off x="2949394" y="8365961"/>
            <a:ext cx="4251924" cy="524960"/>
          </a:xfrm>
          <a:prstGeom prst="rect">
            <a:avLst/>
          </a:prstGeom>
        </p:spPr>
        <p:txBody>
          <a:bodyPr anchor="t" rtlCol="false" tIns="0" lIns="0" bIns="0" rIns="0">
            <a:spAutoFit/>
          </a:bodyPr>
          <a:lstStyle/>
          <a:p>
            <a:pPr>
              <a:lnSpc>
                <a:spcPts val="4140"/>
              </a:lnSpc>
            </a:pPr>
            <a:r>
              <a:rPr lang="en-US" sz="2957">
                <a:solidFill>
                  <a:srgbClr val="FFFFFF"/>
                </a:solidFill>
                <a:latin typeface="Poppins Bold Italics"/>
              </a:rPr>
              <a:t>Hạ tầng công nghệ</a:t>
            </a:r>
          </a:p>
        </p:txBody>
      </p:sp>
      <p:sp>
        <p:nvSpPr>
          <p:cNvPr name="TextBox 12" id="12"/>
          <p:cNvSpPr txBox="true"/>
          <p:nvPr/>
        </p:nvSpPr>
        <p:spPr>
          <a:xfrm rot="0">
            <a:off x="11924257" y="8365961"/>
            <a:ext cx="4251924" cy="1048835"/>
          </a:xfrm>
          <a:prstGeom prst="rect">
            <a:avLst/>
          </a:prstGeom>
        </p:spPr>
        <p:txBody>
          <a:bodyPr anchor="t" rtlCol="false" tIns="0" lIns="0" bIns="0" rIns="0">
            <a:spAutoFit/>
          </a:bodyPr>
          <a:lstStyle/>
          <a:p>
            <a:pPr>
              <a:lnSpc>
                <a:spcPts val="4140"/>
              </a:lnSpc>
            </a:pPr>
            <a:r>
              <a:rPr lang="en-US" sz="2957">
                <a:solidFill>
                  <a:srgbClr val="FFFFFF"/>
                </a:solidFill>
                <a:latin typeface="Poppins Bold Italics"/>
              </a:rPr>
              <a:t>Sử dụng hạ tầng</a:t>
            </a:r>
          </a:p>
          <a:p>
            <a:pPr>
              <a:lnSpc>
                <a:spcPts val="4140"/>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70918" y="4659463"/>
            <a:ext cx="5147084" cy="1552542"/>
            <a:chOff x="0" y="0"/>
            <a:chExt cx="6862778" cy="2070055"/>
          </a:xfrm>
        </p:grpSpPr>
        <p:sp>
          <p:nvSpPr>
            <p:cNvPr name="AutoShape 3" id="3"/>
            <p:cNvSpPr/>
            <p:nvPr/>
          </p:nvSpPr>
          <p:spPr>
            <a:xfrm>
              <a:off x="0" y="0"/>
              <a:ext cx="6862778" cy="2070055"/>
            </a:xfrm>
            <a:prstGeom prst="rect">
              <a:avLst/>
            </a:prstGeom>
            <a:solidFill>
              <a:srgbClr val="921E13"/>
            </a:solidFill>
          </p:spPr>
        </p:sp>
      </p:grpSp>
      <p:sp>
        <p:nvSpPr>
          <p:cNvPr name="Freeform 4" id="4"/>
          <p:cNvSpPr/>
          <p:nvPr/>
        </p:nvSpPr>
        <p:spPr>
          <a:xfrm flipH="false" flipV="false" rot="0">
            <a:off x="17146873" y="0"/>
            <a:ext cx="2282253" cy="2010253"/>
          </a:xfrm>
          <a:custGeom>
            <a:avLst/>
            <a:gdLst/>
            <a:ahLst/>
            <a:cxnLst/>
            <a:rect r="r" b="b" t="t" l="l"/>
            <a:pathLst>
              <a:path h="2010253" w="2282253">
                <a:moveTo>
                  <a:pt x="0" y="0"/>
                </a:moveTo>
                <a:lnTo>
                  <a:pt x="2282254" y="0"/>
                </a:lnTo>
                <a:lnTo>
                  <a:pt x="2282254" y="2010253"/>
                </a:lnTo>
                <a:lnTo>
                  <a:pt x="0" y="20102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6634330" y="1566867"/>
            <a:ext cx="10196215" cy="8232120"/>
          </a:xfrm>
          <a:custGeom>
            <a:avLst/>
            <a:gdLst/>
            <a:ahLst/>
            <a:cxnLst/>
            <a:rect r="r" b="b" t="t" l="l"/>
            <a:pathLst>
              <a:path h="8232120" w="10196215">
                <a:moveTo>
                  <a:pt x="0" y="0"/>
                </a:moveTo>
                <a:lnTo>
                  <a:pt x="10196215" y="0"/>
                </a:lnTo>
                <a:lnTo>
                  <a:pt x="10196215" y="8232120"/>
                </a:lnTo>
                <a:lnTo>
                  <a:pt x="0" y="8232120"/>
                </a:lnTo>
                <a:lnTo>
                  <a:pt x="0" y="0"/>
                </a:lnTo>
                <a:close/>
              </a:path>
            </a:pathLst>
          </a:custGeom>
          <a:blipFill>
            <a:blip r:embed="rId4"/>
            <a:stretch>
              <a:fillRect l="0" t="0" r="0" b="0"/>
            </a:stretch>
          </a:blipFill>
        </p:spPr>
      </p:sp>
      <p:sp>
        <p:nvSpPr>
          <p:cNvPr name="TextBox 6" id="6"/>
          <p:cNvSpPr txBox="true"/>
          <p:nvPr/>
        </p:nvSpPr>
        <p:spPr>
          <a:xfrm rot="0">
            <a:off x="902291" y="528633"/>
            <a:ext cx="6295063" cy="1038235"/>
          </a:xfrm>
          <a:prstGeom prst="rect">
            <a:avLst/>
          </a:prstGeom>
        </p:spPr>
        <p:txBody>
          <a:bodyPr anchor="t" rtlCol="false" tIns="0" lIns="0" bIns="0" rIns="0">
            <a:spAutoFit/>
          </a:bodyPr>
          <a:lstStyle/>
          <a:p>
            <a:pPr>
              <a:lnSpc>
                <a:spcPts val="4033"/>
              </a:lnSpc>
            </a:pPr>
            <a:r>
              <a:rPr lang="en-US" sz="3769" spc="90">
                <a:solidFill>
                  <a:srgbClr val="921E13"/>
                </a:solidFill>
                <a:latin typeface="Paytone One"/>
              </a:rPr>
              <a:t>3.4 Kiến trúc ứng dụng</a:t>
            </a:r>
          </a:p>
          <a:p>
            <a:pPr>
              <a:lnSpc>
                <a:spcPts val="4033"/>
              </a:lnSpc>
            </a:pPr>
          </a:p>
        </p:txBody>
      </p:sp>
      <p:sp>
        <p:nvSpPr>
          <p:cNvPr name="TextBox 7" id="7"/>
          <p:cNvSpPr txBox="true"/>
          <p:nvPr/>
        </p:nvSpPr>
        <p:spPr>
          <a:xfrm rot="0">
            <a:off x="1923860" y="5163170"/>
            <a:ext cx="4251924" cy="524960"/>
          </a:xfrm>
          <a:prstGeom prst="rect">
            <a:avLst/>
          </a:prstGeom>
        </p:spPr>
        <p:txBody>
          <a:bodyPr anchor="t" rtlCol="false" tIns="0" lIns="0" bIns="0" rIns="0">
            <a:spAutoFit/>
          </a:bodyPr>
          <a:lstStyle/>
          <a:p>
            <a:pPr>
              <a:lnSpc>
                <a:spcPts val="4140"/>
              </a:lnSpc>
            </a:pPr>
            <a:r>
              <a:rPr lang="en-US" sz="2957">
                <a:solidFill>
                  <a:srgbClr val="FFFFFF"/>
                </a:solidFill>
                <a:latin typeface="Poppins Bold Italics"/>
              </a:rPr>
              <a:t>Sử dụng và triển khai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921E13"/>
            </a:solidFill>
          </p:spPr>
        </p:sp>
        <p:sp>
          <p:nvSpPr>
            <p:cNvPr name="TextBox 4" id="4"/>
            <p:cNvSpPr txBox="true"/>
            <p:nvPr/>
          </p:nvSpPr>
          <p:spPr>
            <a:xfrm>
              <a:off x="0" y="-76200"/>
              <a:ext cx="812800" cy="889000"/>
            </a:xfrm>
            <a:prstGeom prst="rect">
              <a:avLst/>
            </a:prstGeom>
          </p:spPr>
          <p:txBody>
            <a:bodyPr anchor="ctr" rtlCol="false" tIns="50800" lIns="50800" bIns="50800" rIns="50800"/>
            <a:lstStyle/>
            <a:p>
              <a:pPr algn="ctr">
                <a:lnSpc>
                  <a:spcPts val="3720"/>
                </a:lnSpc>
              </a:pPr>
            </a:p>
          </p:txBody>
        </p:sp>
      </p:grpSp>
      <p:sp>
        <p:nvSpPr>
          <p:cNvPr name="Freeform 5" id="5"/>
          <p:cNvSpPr/>
          <p:nvPr/>
        </p:nvSpPr>
        <p:spPr>
          <a:xfrm flipH="false" flipV="false" rot="0">
            <a:off x="7732691" y="2253562"/>
            <a:ext cx="9763639" cy="6519060"/>
          </a:xfrm>
          <a:custGeom>
            <a:avLst/>
            <a:gdLst/>
            <a:ahLst/>
            <a:cxnLst/>
            <a:rect r="r" b="b" t="t" l="l"/>
            <a:pathLst>
              <a:path h="6519060" w="9763639">
                <a:moveTo>
                  <a:pt x="0" y="0"/>
                </a:moveTo>
                <a:lnTo>
                  <a:pt x="9763638" y="0"/>
                </a:lnTo>
                <a:lnTo>
                  <a:pt x="9763638" y="6519060"/>
                </a:lnTo>
                <a:lnTo>
                  <a:pt x="0" y="6519060"/>
                </a:lnTo>
                <a:lnTo>
                  <a:pt x="0" y="0"/>
                </a:lnTo>
                <a:close/>
              </a:path>
            </a:pathLst>
          </a:custGeom>
          <a:blipFill>
            <a:blip r:embed="rId2"/>
            <a:stretch>
              <a:fillRect l="0" t="0" r="0" b="0"/>
            </a:stretch>
          </a:blipFill>
        </p:spPr>
      </p:sp>
      <p:sp>
        <p:nvSpPr>
          <p:cNvPr name="TextBox 6" id="6"/>
          <p:cNvSpPr txBox="true"/>
          <p:nvPr/>
        </p:nvSpPr>
        <p:spPr>
          <a:xfrm rot="0">
            <a:off x="409878" y="836811"/>
            <a:ext cx="7738479" cy="1964724"/>
          </a:xfrm>
          <a:prstGeom prst="rect">
            <a:avLst/>
          </a:prstGeom>
        </p:spPr>
        <p:txBody>
          <a:bodyPr anchor="t" rtlCol="false" tIns="0" lIns="0" bIns="0" rIns="0">
            <a:spAutoFit/>
          </a:bodyPr>
          <a:lstStyle/>
          <a:p>
            <a:pPr>
              <a:lnSpc>
                <a:spcPts val="5105"/>
              </a:lnSpc>
            </a:pPr>
            <a:r>
              <a:rPr lang="en-US" sz="4771" spc="114">
                <a:solidFill>
                  <a:srgbClr val="FFFFFF"/>
                </a:solidFill>
                <a:latin typeface="Paytone One"/>
              </a:rPr>
              <a:t>4. Kiến trúc mục tiêu</a:t>
            </a:r>
          </a:p>
          <a:p>
            <a:pPr>
              <a:lnSpc>
                <a:spcPts val="5105"/>
              </a:lnSpc>
            </a:pPr>
          </a:p>
          <a:p>
            <a:pPr>
              <a:lnSpc>
                <a:spcPts val="5105"/>
              </a:lnSpc>
            </a:pPr>
          </a:p>
        </p:txBody>
      </p:sp>
      <p:sp>
        <p:nvSpPr>
          <p:cNvPr name="TextBox 7" id="7"/>
          <p:cNvSpPr txBox="true"/>
          <p:nvPr/>
        </p:nvSpPr>
        <p:spPr>
          <a:xfrm rot="0">
            <a:off x="1400153" y="2445603"/>
            <a:ext cx="5349871" cy="1328567"/>
          </a:xfrm>
          <a:prstGeom prst="rect">
            <a:avLst/>
          </a:prstGeom>
        </p:spPr>
        <p:txBody>
          <a:bodyPr anchor="t" rtlCol="false" tIns="0" lIns="0" bIns="0" rIns="0">
            <a:spAutoFit/>
          </a:bodyPr>
          <a:lstStyle/>
          <a:p>
            <a:pPr>
              <a:lnSpc>
                <a:spcPts val="5209"/>
              </a:lnSpc>
            </a:pPr>
            <a:r>
              <a:rPr lang="en-US" sz="3720">
                <a:solidFill>
                  <a:srgbClr val="FFFFFF"/>
                </a:solidFill>
                <a:latin typeface="Poppins Bold Italics"/>
              </a:rPr>
              <a:t>4.1 Mô hình nghiệp vụ</a:t>
            </a:r>
          </a:p>
          <a:p>
            <a:pPr>
              <a:lnSpc>
                <a:spcPts val="5209"/>
              </a:lnSpc>
            </a:pPr>
          </a:p>
        </p:txBody>
      </p:sp>
      <p:sp>
        <p:nvSpPr>
          <p:cNvPr name="TextBox 8" id="8"/>
          <p:cNvSpPr txBox="true"/>
          <p:nvPr/>
        </p:nvSpPr>
        <p:spPr>
          <a:xfrm rot="0">
            <a:off x="2917141" y="4842920"/>
            <a:ext cx="4251924" cy="524960"/>
          </a:xfrm>
          <a:prstGeom prst="rect">
            <a:avLst/>
          </a:prstGeom>
        </p:spPr>
        <p:txBody>
          <a:bodyPr anchor="t" rtlCol="false" tIns="0" lIns="0" bIns="0" rIns="0">
            <a:spAutoFit/>
          </a:bodyPr>
          <a:lstStyle/>
          <a:p>
            <a:pPr marL="638482" indent="-319241" lvl="1">
              <a:lnSpc>
                <a:spcPts val="4140"/>
              </a:lnSpc>
              <a:buFont typeface="Arial"/>
              <a:buChar char="•"/>
            </a:pPr>
            <a:r>
              <a:rPr lang="en-US" sz="2957">
                <a:solidFill>
                  <a:srgbClr val="FFFFFF"/>
                </a:solidFill>
                <a:latin typeface="Poppins Bold Italics"/>
              </a:rPr>
              <a:t>MBC</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736068" y="8074782"/>
            <a:ext cx="4034217" cy="1183518"/>
            <a:chOff x="0" y="0"/>
            <a:chExt cx="1062510" cy="311709"/>
          </a:xfrm>
        </p:grpSpPr>
        <p:sp>
          <p:nvSpPr>
            <p:cNvPr name="Freeform 3" id="3"/>
            <p:cNvSpPr/>
            <p:nvPr/>
          </p:nvSpPr>
          <p:spPr>
            <a:xfrm flipH="false" flipV="false" rot="0">
              <a:off x="0" y="0"/>
              <a:ext cx="1062510" cy="311709"/>
            </a:xfrm>
            <a:custGeom>
              <a:avLst/>
              <a:gdLst/>
              <a:ahLst/>
              <a:cxnLst/>
              <a:rect r="r" b="b" t="t" l="l"/>
              <a:pathLst>
                <a:path h="311709" w="1062510">
                  <a:moveTo>
                    <a:pt x="0" y="0"/>
                  </a:moveTo>
                  <a:lnTo>
                    <a:pt x="1062510" y="0"/>
                  </a:lnTo>
                  <a:lnTo>
                    <a:pt x="1062510" y="311709"/>
                  </a:lnTo>
                  <a:lnTo>
                    <a:pt x="0" y="311709"/>
                  </a:lnTo>
                  <a:close/>
                </a:path>
              </a:pathLst>
            </a:custGeom>
            <a:solidFill>
              <a:srgbClr val="921E13"/>
            </a:solidFill>
          </p:spPr>
        </p:sp>
        <p:sp>
          <p:nvSpPr>
            <p:cNvPr name="TextBox 4" id="4"/>
            <p:cNvSpPr txBox="true"/>
            <p:nvPr/>
          </p:nvSpPr>
          <p:spPr>
            <a:xfrm>
              <a:off x="0" y="-76200"/>
              <a:ext cx="812800" cy="889000"/>
            </a:xfrm>
            <a:prstGeom prst="rect">
              <a:avLst/>
            </a:prstGeom>
          </p:spPr>
          <p:txBody>
            <a:bodyPr anchor="ctr" rtlCol="false" tIns="50800" lIns="50800" bIns="50800" rIns="50800"/>
            <a:lstStyle/>
            <a:p>
              <a:pPr algn="ctr">
                <a:lnSpc>
                  <a:spcPts val="3720"/>
                </a:lnSpc>
              </a:pPr>
            </a:p>
          </p:txBody>
        </p:sp>
      </p:grpSp>
      <p:grpSp>
        <p:nvGrpSpPr>
          <p:cNvPr name="Group 5" id="5"/>
          <p:cNvGrpSpPr/>
          <p:nvPr/>
        </p:nvGrpSpPr>
        <p:grpSpPr>
          <a:xfrm rot="0">
            <a:off x="11545010" y="8074782"/>
            <a:ext cx="4105326" cy="1183518"/>
            <a:chOff x="0" y="0"/>
            <a:chExt cx="1081238" cy="311709"/>
          </a:xfrm>
        </p:grpSpPr>
        <p:sp>
          <p:nvSpPr>
            <p:cNvPr name="Freeform 6" id="6"/>
            <p:cNvSpPr/>
            <p:nvPr/>
          </p:nvSpPr>
          <p:spPr>
            <a:xfrm flipH="false" flipV="false" rot="0">
              <a:off x="0" y="0"/>
              <a:ext cx="1081238" cy="311709"/>
            </a:xfrm>
            <a:custGeom>
              <a:avLst/>
              <a:gdLst/>
              <a:ahLst/>
              <a:cxnLst/>
              <a:rect r="r" b="b" t="t" l="l"/>
              <a:pathLst>
                <a:path h="311709" w="1081238">
                  <a:moveTo>
                    <a:pt x="0" y="0"/>
                  </a:moveTo>
                  <a:lnTo>
                    <a:pt x="1081238" y="0"/>
                  </a:lnTo>
                  <a:lnTo>
                    <a:pt x="1081238" y="311709"/>
                  </a:lnTo>
                  <a:lnTo>
                    <a:pt x="0" y="311709"/>
                  </a:lnTo>
                  <a:close/>
                </a:path>
              </a:pathLst>
            </a:custGeom>
            <a:solidFill>
              <a:srgbClr val="921E13"/>
            </a:solidFill>
          </p:spPr>
        </p:sp>
        <p:sp>
          <p:nvSpPr>
            <p:cNvPr name="TextBox 7" id="7"/>
            <p:cNvSpPr txBox="true"/>
            <p:nvPr/>
          </p:nvSpPr>
          <p:spPr>
            <a:xfrm>
              <a:off x="0" y="-76200"/>
              <a:ext cx="812800" cy="889000"/>
            </a:xfrm>
            <a:prstGeom prst="rect">
              <a:avLst/>
            </a:prstGeom>
          </p:spPr>
          <p:txBody>
            <a:bodyPr anchor="ctr" rtlCol="false" tIns="50800" lIns="50800" bIns="50800" rIns="50800"/>
            <a:lstStyle/>
            <a:p>
              <a:pPr algn="ctr">
                <a:lnSpc>
                  <a:spcPts val="3720"/>
                </a:lnSpc>
              </a:pPr>
            </a:p>
          </p:txBody>
        </p:sp>
      </p:grpSp>
      <p:sp>
        <p:nvSpPr>
          <p:cNvPr name="Freeform 8" id="8"/>
          <p:cNvSpPr/>
          <p:nvPr/>
        </p:nvSpPr>
        <p:spPr>
          <a:xfrm flipH="false" flipV="false" rot="0">
            <a:off x="1598487" y="1990583"/>
            <a:ext cx="6549871" cy="5547340"/>
          </a:xfrm>
          <a:custGeom>
            <a:avLst/>
            <a:gdLst/>
            <a:ahLst/>
            <a:cxnLst/>
            <a:rect r="r" b="b" t="t" l="l"/>
            <a:pathLst>
              <a:path h="5547340" w="6549871">
                <a:moveTo>
                  <a:pt x="0" y="0"/>
                </a:moveTo>
                <a:lnTo>
                  <a:pt x="6549871" y="0"/>
                </a:lnTo>
                <a:lnTo>
                  <a:pt x="6549871" y="5547340"/>
                </a:lnTo>
                <a:lnTo>
                  <a:pt x="0" y="5547340"/>
                </a:lnTo>
                <a:lnTo>
                  <a:pt x="0" y="0"/>
                </a:lnTo>
                <a:close/>
              </a:path>
            </a:pathLst>
          </a:custGeom>
          <a:blipFill>
            <a:blip r:embed="rId2"/>
            <a:stretch>
              <a:fillRect l="0" t="0" r="0" b="0"/>
            </a:stretch>
          </a:blipFill>
        </p:spPr>
      </p:sp>
      <p:sp>
        <p:nvSpPr>
          <p:cNvPr name="Freeform 9" id="9"/>
          <p:cNvSpPr/>
          <p:nvPr/>
        </p:nvSpPr>
        <p:spPr>
          <a:xfrm flipH="false" flipV="false" rot="0">
            <a:off x="8835981" y="3431804"/>
            <a:ext cx="8816265" cy="3442799"/>
          </a:xfrm>
          <a:custGeom>
            <a:avLst/>
            <a:gdLst/>
            <a:ahLst/>
            <a:cxnLst/>
            <a:rect r="r" b="b" t="t" l="l"/>
            <a:pathLst>
              <a:path h="3442799" w="8816265">
                <a:moveTo>
                  <a:pt x="0" y="0"/>
                </a:moveTo>
                <a:lnTo>
                  <a:pt x="8816265" y="0"/>
                </a:lnTo>
                <a:lnTo>
                  <a:pt x="8816265" y="3442799"/>
                </a:lnTo>
                <a:lnTo>
                  <a:pt x="0" y="3442799"/>
                </a:lnTo>
                <a:lnTo>
                  <a:pt x="0" y="0"/>
                </a:lnTo>
                <a:close/>
              </a:path>
            </a:pathLst>
          </a:custGeom>
          <a:blipFill>
            <a:blip r:embed="rId3"/>
            <a:stretch>
              <a:fillRect l="0" t="0" r="0" b="0"/>
            </a:stretch>
          </a:blipFill>
        </p:spPr>
      </p:sp>
      <p:sp>
        <p:nvSpPr>
          <p:cNvPr name="TextBox 10" id="10"/>
          <p:cNvSpPr txBox="true"/>
          <p:nvPr/>
        </p:nvSpPr>
        <p:spPr>
          <a:xfrm rot="0">
            <a:off x="409878" y="836811"/>
            <a:ext cx="7738479" cy="1317024"/>
          </a:xfrm>
          <a:prstGeom prst="rect">
            <a:avLst/>
          </a:prstGeom>
        </p:spPr>
        <p:txBody>
          <a:bodyPr anchor="t" rtlCol="false" tIns="0" lIns="0" bIns="0" rIns="0">
            <a:spAutoFit/>
          </a:bodyPr>
          <a:lstStyle/>
          <a:p>
            <a:pPr>
              <a:lnSpc>
                <a:spcPts val="5105"/>
              </a:lnSpc>
            </a:pPr>
            <a:r>
              <a:rPr lang="en-US" sz="4771" spc="114">
                <a:solidFill>
                  <a:srgbClr val="921E13"/>
                </a:solidFill>
                <a:latin typeface="Paytone One"/>
              </a:rPr>
              <a:t>4.2 Kiến trúc nghiệp vụ</a:t>
            </a:r>
          </a:p>
          <a:p>
            <a:pPr>
              <a:lnSpc>
                <a:spcPts val="5105"/>
              </a:lnSpc>
            </a:pPr>
          </a:p>
        </p:txBody>
      </p:sp>
      <p:sp>
        <p:nvSpPr>
          <p:cNvPr name="TextBox 11" id="11"/>
          <p:cNvSpPr txBox="true"/>
          <p:nvPr/>
        </p:nvSpPr>
        <p:spPr>
          <a:xfrm rot="0">
            <a:off x="3376047" y="8365961"/>
            <a:ext cx="4251924" cy="1048835"/>
          </a:xfrm>
          <a:prstGeom prst="rect">
            <a:avLst/>
          </a:prstGeom>
        </p:spPr>
        <p:txBody>
          <a:bodyPr anchor="t" rtlCol="false" tIns="0" lIns="0" bIns="0" rIns="0">
            <a:spAutoFit/>
          </a:bodyPr>
          <a:lstStyle/>
          <a:p>
            <a:pPr>
              <a:lnSpc>
                <a:spcPts val="4140"/>
              </a:lnSpc>
            </a:pPr>
            <a:r>
              <a:rPr lang="en-US" sz="2957">
                <a:solidFill>
                  <a:srgbClr val="FFFFFF"/>
                </a:solidFill>
                <a:latin typeface="Poppins Bold Italics"/>
              </a:rPr>
              <a:t>Cơ cấu tổ chức</a:t>
            </a:r>
          </a:p>
          <a:p>
            <a:pPr>
              <a:lnSpc>
                <a:spcPts val="4140"/>
              </a:lnSpc>
            </a:pPr>
          </a:p>
        </p:txBody>
      </p:sp>
      <p:sp>
        <p:nvSpPr>
          <p:cNvPr name="TextBox 12" id="12"/>
          <p:cNvSpPr txBox="true"/>
          <p:nvPr/>
        </p:nvSpPr>
        <p:spPr>
          <a:xfrm rot="0">
            <a:off x="11924257" y="8365961"/>
            <a:ext cx="4251924" cy="1048835"/>
          </a:xfrm>
          <a:prstGeom prst="rect">
            <a:avLst/>
          </a:prstGeom>
        </p:spPr>
        <p:txBody>
          <a:bodyPr anchor="t" rtlCol="false" tIns="0" lIns="0" bIns="0" rIns="0">
            <a:spAutoFit/>
          </a:bodyPr>
          <a:lstStyle/>
          <a:p>
            <a:pPr>
              <a:lnSpc>
                <a:spcPts val="4140"/>
              </a:lnSpc>
            </a:pPr>
            <a:r>
              <a:rPr lang="en-US" sz="2957">
                <a:solidFill>
                  <a:srgbClr val="FFFFFF"/>
                </a:solidFill>
                <a:latin typeface="Poppins Bold Italics"/>
              </a:rPr>
              <a:t>Dịch vụ nghiệp vụ</a:t>
            </a:r>
          </a:p>
          <a:p>
            <a:pPr>
              <a:lnSpc>
                <a:spcPts val="4140"/>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736068" y="8074782"/>
            <a:ext cx="4626791" cy="1183518"/>
            <a:chOff x="0" y="0"/>
            <a:chExt cx="1218579" cy="311709"/>
          </a:xfrm>
        </p:grpSpPr>
        <p:sp>
          <p:nvSpPr>
            <p:cNvPr name="Freeform 3" id="3"/>
            <p:cNvSpPr/>
            <p:nvPr/>
          </p:nvSpPr>
          <p:spPr>
            <a:xfrm flipH="false" flipV="false" rot="0">
              <a:off x="0" y="0"/>
              <a:ext cx="1218579" cy="311709"/>
            </a:xfrm>
            <a:custGeom>
              <a:avLst/>
              <a:gdLst/>
              <a:ahLst/>
              <a:cxnLst/>
              <a:rect r="r" b="b" t="t" l="l"/>
              <a:pathLst>
                <a:path h="311709" w="1218579">
                  <a:moveTo>
                    <a:pt x="0" y="0"/>
                  </a:moveTo>
                  <a:lnTo>
                    <a:pt x="1218579" y="0"/>
                  </a:lnTo>
                  <a:lnTo>
                    <a:pt x="1218579" y="311709"/>
                  </a:lnTo>
                  <a:lnTo>
                    <a:pt x="0" y="311709"/>
                  </a:lnTo>
                  <a:close/>
                </a:path>
              </a:pathLst>
            </a:custGeom>
            <a:solidFill>
              <a:srgbClr val="921E13"/>
            </a:solidFill>
          </p:spPr>
        </p:sp>
        <p:sp>
          <p:nvSpPr>
            <p:cNvPr name="TextBox 4" id="4"/>
            <p:cNvSpPr txBox="true"/>
            <p:nvPr/>
          </p:nvSpPr>
          <p:spPr>
            <a:xfrm>
              <a:off x="0" y="-76200"/>
              <a:ext cx="812800" cy="889000"/>
            </a:xfrm>
            <a:prstGeom prst="rect">
              <a:avLst/>
            </a:prstGeom>
          </p:spPr>
          <p:txBody>
            <a:bodyPr anchor="ctr" rtlCol="false" tIns="50800" lIns="50800" bIns="50800" rIns="50800"/>
            <a:lstStyle/>
            <a:p>
              <a:pPr algn="ctr">
                <a:lnSpc>
                  <a:spcPts val="3720"/>
                </a:lnSpc>
              </a:pPr>
            </a:p>
          </p:txBody>
        </p:sp>
      </p:grpSp>
      <p:grpSp>
        <p:nvGrpSpPr>
          <p:cNvPr name="Group 5" id="5"/>
          <p:cNvGrpSpPr/>
          <p:nvPr/>
        </p:nvGrpSpPr>
        <p:grpSpPr>
          <a:xfrm rot="0">
            <a:off x="11545010" y="8074782"/>
            <a:ext cx="4105326" cy="1183518"/>
            <a:chOff x="0" y="0"/>
            <a:chExt cx="1081238" cy="311709"/>
          </a:xfrm>
        </p:grpSpPr>
        <p:sp>
          <p:nvSpPr>
            <p:cNvPr name="Freeform 6" id="6"/>
            <p:cNvSpPr/>
            <p:nvPr/>
          </p:nvSpPr>
          <p:spPr>
            <a:xfrm flipH="false" flipV="false" rot="0">
              <a:off x="0" y="0"/>
              <a:ext cx="1081238" cy="311709"/>
            </a:xfrm>
            <a:custGeom>
              <a:avLst/>
              <a:gdLst/>
              <a:ahLst/>
              <a:cxnLst/>
              <a:rect r="r" b="b" t="t" l="l"/>
              <a:pathLst>
                <a:path h="311709" w="1081238">
                  <a:moveTo>
                    <a:pt x="0" y="0"/>
                  </a:moveTo>
                  <a:lnTo>
                    <a:pt x="1081238" y="0"/>
                  </a:lnTo>
                  <a:lnTo>
                    <a:pt x="1081238" y="311709"/>
                  </a:lnTo>
                  <a:lnTo>
                    <a:pt x="0" y="311709"/>
                  </a:lnTo>
                  <a:close/>
                </a:path>
              </a:pathLst>
            </a:custGeom>
            <a:solidFill>
              <a:srgbClr val="921E13"/>
            </a:solidFill>
          </p:spPr>
        </p:sp>
        <p:sp>
          <p:nvSpPr>
            <p:cNvPr name="TextBox 7" id="7"/>
            <p:cNvSpPr txBox="true"/>
            <p:nvPr/>
          </p:nvSpPr>
          <p:spPr>
            <a:xfrm>
              <a:off x="0" y="-76200"/>
              <a:ext cx="812800" cy="889000"/>
            </a:xfrm>
            <a:prstGeom prst="rect">
              <a:avLst/>
            </a:prstGeom>
          </p:spPr>
          <p:txBody>
            <a:bodyPr anchor="ctr" rtlCol="false" tIns="50800" lIns="50800" bIns="50800" rIns="50800"/>
            <a:lstStyle/>
            <a:p>
              <a:pPr algn="ctr">
                <a:lnSpc>
                  <a:spcPts val="3720"/>
                </a:lnSpc>
              </a:pPr>
            </a:p>
          </p:txBody>
        </p:sp>
      </p:grpSp>
      <p:sp>
        <p:nvSpPr>
          <p:cNvPr name="Freeform 8" id="8"/>
          <p:cNvSpPr/>
          <p:nvPr/>
        </p:nvSpPr>
        <p:spPr>
          <a:xfrm flipH="false" flipV="false" rot="0">
            <a:off x="478828" y="2444712"/>
            <a:ext cx="9141271" cy="4774341"/>
          </a:xfrm>
          <a:custGeom>
            <a:avLst/>
            <a:gdLst/>
            <a:ahLst/>
            <a:cxnLst/>
            <a:rect r="r" b="b" t="t" l="l"/>
            <a:pathLst>
              <a:path h="4774341" w="9141271">
                <a:moveTo>
                  <a:pt x="0" y="0"/>
                </a:moveTo>
                <a:lnTo>
                  <a:pt x="9141271" y="0"/>
                </a:lnTo>
                <a:lnTo>
                  <a:pt x="9141271" y="4774341"/>
                </a:lnTo>
                <a:lnTo>
                  <a:pt x="0" y="4774341"/>
                </a:lnTo>
                <a:lnTo>
                  <a:pt x="0" y="0"/>
                </a:lnTo>
                <a:close/>
              </a:path>
            </a:pathLst>
          </a:custGeom>
          <a:blipFill>
            <a:blip r:embed="rId2"/>
            <a:stretch>
              <a:fillRect l="0" t="0" r="0" b="0"/>
            </a:stretch>
          </a:blipFill>
        </p:spPr>
      </p:sp>
      <p:sp>
        <p:nvSpPr>
          <p:cNvPr name="Freeform 9" id="9"/>
          <p:cNvSpPr/>
          <p:nvPr/>
        </p:nvSpPr>
        <p:spPr>
          <a:xfrm flipH="false" flipV="false" rot="0">
            <a:off x="9797888" y="2550729"/>
            <a:ext cx="8119369" cy="4668324"/>
          </a:xfrm>
          <a:custGeom>
            <a:avLst/>
            <a:gdLst/>
            <a:ahLst/>
            <a:cxnLst/>
            <a:rect r="r" b="b" t="t" l="l"/>
            <a:pathLst>
              <a:path h="4668324" w="8119369">
                <a:moveTo>
                  <a:pt x="0" y="0"/>
                </a:moveTo>
                <a:lnTo>
                  <a:pt x="8119370" y="0"/>
                </a:lnTo>
                <a:lnTo>
                  <a:pt x="8119370" y="4668324"/>
                </a:lnTo>
                <a:lnTo>
                  <a:pt x="0" y="4668324"/>
                </a:lnTo>
                <a:lnTo>
                  <a:pt x="0" y="0"/>
                </a:lnTo>
                <a:close/>
              </a:path>
            </a:pathLst>
          </a:custGeom>
          <a:blipFill>
            <a:blip r:embed="rId3"/>
            <a:stretch>
              <a:fillRect l="0" t="0" r="0" b="0"/>
            </a:stretch>
          </a:blipFill>
        </p:spPr>
      </p:sp>
      <p:sp>
        <p:nvSpPr>
          <p:cNvPr name="TextBox 10" id="10"/>
          <p:cNvSpPr txBox="true"/>
          <p:nvPr/>
        </p:nvSpPr>
        <p:spPr>
          <a:xfrm rot="0">
            <a:off x="409878" y="836811"/>
            <a:ext cx="7738479" cy="1317024"/>
          </a:xfrm>
          <a:prstGeom prst="rect">
            <a:avLst/>
          </a:prstGeom>
        </p:spPr>
        <p:txBody>
          <a:bodyPr anchor="t" rtlCol="false" tIns="0" lIns="0" bIns="0" rIns="0">
            <a:spAutoFit/>
          </a:bodyPr>
          <a:lstStyle/>
          <a:p>
            <a:pPr>
              <a:lnSpc>
                <a:spcPts val="5105"/>
              </a:lnSpc>
            </a:pPr>
            <a:r>
              <a:rPr lang="en-US" sz="4771" spc="114">
                <a:solidFill>
                  <a:srgbClr val="921E13"/>
                </a:solidFill>
                <a:latin typeface="Paytone One"/>
              </a:rPr>
              <a:t>4.2 Kiến trúc nghiệp vụ</a:t>
            </a:r>
          </a:p>
          <a:p>
            <a:pPr>
              <a:lnSpc>
                <a:spcPts val="5105"/>
              </a:lnSpc>
            </a:pPr>
          </a:p>
        </p:txBody>
      </p:sp>
      <p:sp>
        <p:nvSpPr>
          <p:cNvPr name="TextBox 11" id="11"/>
          <p:cNvSpPr txBox="true"/>
          <p:nvPr/>
        </p:nvSpPr>
        <p:spPr>
          <a:xfrm rot="0">
            <a:off x="2923502" y="8104024"/>
            <a:ext cx="4251924" cy="1572710"/>
          </a:xfrm>
          <a:prstGeom prst="rect">
            <a:avLst/>
          </a:prstGeom>
        </p:spPr>
        <p:txBody>
          <a:bodyPr anchor="t" rtlCol="false" tIns="0" lIns="0" bIns="0" rIns="0">
            <a:spAutoFit/>
          </a:bodyPr>
          <a:lstStyle/>
          <a:p>
            <a:pPr algn="ctr">
              <a:lnSpc>
                <a:spcPts val="4140"/>
              </a:lnSpc>
            </a:pPr>
            <a:r>
              <a:rPr lang="en-US" sz="2957">
                <a:solidFill>
                  <a:srgbClr val="FFFFFF"/>
                </a:solidFill>
                <a:latin typeface="Poppins Bold Italics"/>
              </a:rPr>
              <a:t>Hợp tác giữa các đối tác nghiệp vụ</a:t>
            </a:r>
          </a:p>
          <a:p>
            <a:pPr algn="ctr">
              <a:lnSpc>
                <a:spcPts val="4140"/>
              </a:lnSpc>
            </a:pPr>
          </a:p>
        </p:txBody>
      </p:sp>
      <p:sp>
        <p:nvSpPr>
          <p:cNvPr name="TextBox 12" id="12"/>
          <p:cNvSpPr txBox="true"/>
          <p:nvPr/>
        </p:nvSpPr>
        <p:spPr>
          <a:xfrm rot="0">
            <a:off x="11924257" y="8365961"/>
            <a:ext cx="4251924" cy="524960"/>
          </a:xfrm>
          <a:prstGeom prst="rect">
            <a:avLst/>
          </a:prstGeom>
        </p:spPr>
        <p:txBody>
          <a:bodyPr anchor="t" rtlCol="false" tIns="0" lIns="0" bIns="0" rIns="0">
            <a:spAutoFit/>
          </a:bodyPr>
          <a:lstStyle/>
          <a:p>
            <a:pPr>
              <a:lnSpc>
                <a:spcPts val="4140"/>
              </a:lnSpc>
            </a:pPr>
            <a:r>
              <a:rPr lang="en-US" sz="2957">
                <a:solidFill>
                  <a:srgbClr val="FFFFFF"/>
                </a:solidFill>
                <a:latin typeface="Poppins Bold Italics"/>
              </a:rPr>
              <a:t>Thực hiện dịch vụ</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736068" y="8074782"/>
            <a:ext cx="4626791" cy="1183518"/>
            <a:chOff x="0" y="0"/>
            <a:chExt cx="1218579" cy="311709"/>
          </a:xfrm>
        </p:grpSpPr>
        <p:sp>
          <p:nvSpPr>
            <p:cNvPr name="Freeform 3" id="3"/>
            <p:cNvSpPr/>
            <p:nvPr/>
          </p:nvSpPr>
          <p:spPr>
            <a:xfrm flipH="false" flipV="false" rot="0">
              <a:off x="0" y="0"/>
              <a:ext cx="1218579" cy="311709"/>
            </a:xfrm>
            <a:custGeom>
              <a:avLst/>
              <a:gdLst/>
              <a:ahLst/>
              <a:cxnLst/>
              <a:rect r="r" b="b" t="t" l="l"/>
              <a:pathLst>
                <a:path h="311709" w="1218579">
                  <a:moveTo>
                    <a:pt x="0" y="0"/>
                  </a:moveTo>
                  <a:lnTo>
                    <a:pt x="1218579" y="0"/>
                  </a:lnTo>
                  <a:lnTo>
                    <a:pt x="1218579" y="311709"/>
                  </a:lnTo>
                  <a:lnTo>
                    <a:pt x="0" y="311709"/>
                  </a:lnTo>
                  <a:close/>
                </a:path>
              </a:pathLst>
            </a:custGeom>
            <a:solidFill>
              <a:srgbClr val="921E13"/>
            </a:solidFill>
          </p:spPr>
        </p:sp>
        <p:sp>
          <p:nvSpPr>
            <p:cNvPr name="TextBox 4" id="4"/>
            <p:cNvSpPr txBox="true"/>
            <p:nvPr/>
          </p:nvSpPr>
          <p:spPr>
            <a:xfrm>
              <a:off x="0" y="-76200"/>
              <a:ext cx="812800" cy="889000"/>
            </a:xfrm>
            <a:prstGeom prst="rect">
              <a:avLst/>
            </a:prstGeom>
          </p:spPr>
          <p:txBody>
            <a:bodyPr anchor="ctr" rtlCol="false" tIns="50800" lIns="50800" bIns="50800" rIns="50800"/>
            <a:lstStyle/>
            <a:p>
              <a:pPr algn="ctr">
                <a:lnSpc>
                  <a:spcPts val="3720"/>
                </a:lnSpc>
              </a:pPr>
            </a:p>
          </p:txBody>
        </p:sp>
      </p:grpSp>
      <p:grpSp>
        <p:nvGrpSpPr>
          <p:cNvPr name="Group 5" id="5"/>
          <p:cNvGrpSpPr/>
          <p:nvPr/>
        </p:nvGrpSpPr>
        <p:grpSpPr>
          <a:xfrm rot="0">
            <a:off x="11545010" y="8074782"/>
            <a:ext cx="4105326" cy="1183518"/>
            <a:chOff x="0" y="0"/>
            <a:chExt cx="1081238" cy="311709"/>
          </a:xfrm>
        </p:grpSpPr>
        <p:sp>
          <p:nvSpPr>
            <p:cNvPr name="Freeform 6" id="6"/>
            <p:cNvSpPr/>
            <p:nvPr/>
          </p:nvSpPr>
          <p:spPr>
            <a:xfrm flipH="false" flipV="false" rot="0">
              <a:off x="0" y="0"/>
              <a:ext cx="1081238" cy="311709"/>
            </a:xfrm>
            <a:custGeom>
              <a:avLst/>
              <a:gdLst/>
              <a:ahLst/>
              <a:cxnLst/>
              <a:rect r="r" b="b" t="t" l="l"/>
              <a:pathLst>
                <a:path h="311709" w="1081238">
                  <a:moveTo>
                    <a:pt x="0" y="0"/>
                  </a:moveTo>
                  <a:lnTo>
                    <a:pt x="1081238" y="0"/>
                  </a:lnTo>
                  <a:lnTo>
                    <a:pt x="1081238" y="311709"/>
                  </a:lnTo>
                  <a:lnTo>
                    <a:pt x="0" y="311709"/>
                  </a:lnTo>
                  <a:close/>
                </a:path>
              </a:pathLst>
            </a:custGeom>
            <a:solidFill>
              <a:srgbClr val="921E13"/>
            </a:solidFill>
          </p:spPr>
        </p:sp>
        <p:sp>
          <p:nvSpPr>
            <p:cNvPr name="TextBox 7" id="7"/>
            <p:cNvSpPr txBox="true"/>
            <p:nvPr/>
          </p:nvSpPr>
          <p:spPr>
            <a:xfrm>
              <a:off x="0" y="-76200"/>
              <a:ext cx="812800" cy="889000"/>
            </a:xfrm>
            <a:prstGeom prst="rect">
              <a:avLst/>
            </a:prstGeom>
          </p:spPr>
          <p:txBody>
            <a:bodyPr anchor="ctr" rtlCol="false" tIns="50800" lIns="50800" bIns="50800" rIns="50800"/>
            <a:lstStyle/>
            <a:p>
              <a:pPr algn="ctr">
                <a:lnSpc>
                  <a:spcPts val="3720"/>
                </a:lnSpc>
              </a:pPr>
            </a:p>
          </p:txBody>
        </p:sp>
      </p:grpSp>
      <p:sp>
        <p:nvSpPr>
          <p:cNvPr name="Freeform 8" id="8"/>
          <p:cNvSpPr/>
          <p:nvPr/>
        </p:nvSpPr>
        <p:spPr>
          <a:xfrm flipH="false" flipV="false" rot="0">
            <a:off x="409878" y="2545230"/>
            <a:ext cx="8517558" cy="4442292"/>
          </a:xfrm>
          <a:custGeom>
            <a:avLst/>
            <a:gdLst/>
            <a:ahLst/>
            <a:cxnLst/>
            <a:rect r="r" b="b" t="t" l="l"/>
            <a:pathLst>
              <a:path h="4442292" w="8517558">
                <a:moveTo>
                  <a:pt x="0" y="0"/>
                </a:moveTo>
                <a:lnTo>
                  <a:pt x="8517558" y="0"/>
                </a:lnTo>
                <a:lnTo>
                  <a:pt x="8517558" y="4442292"/>
                </a:lnTo>
                <a:lnTo>
                  <a:pt x="0" y="4442292"/>
                </a:lnTo>
                <a:lnTo>
                  <a:pt x="0" y="0"/>
                </a:lnTo>
                <a:close/>
              </a:path>
            </a:pathLst>
          </a:custGeom>
          <a:blipFill>
            <a:blip r:embed="rId2"/>
            <a:stretch>
              <a:fillRect l="0" t="0" r="0" b="0"/>
            </a:stretch>
          </a:blipFill>
        </p:spPr>
      </p:sp>
      <p:sp>
        <p:nvSpPr>
          <p:cNvPr name="Freeform 9" id="9"/>
          <p:cNvSpPr/>
          <p:nvPr/>
        </p:nvSpPr>
        <p:spPr>
          <a:xfrm flipH="false" flipV="false" rot="0">
            <a:off x="9382936" y="2545230"/>
            <a:ext cx="8029995" cy="4409108"/>
          </a:xfrm>
          <a:custGeom>
            <a:avLst/>
            <a:gdLst/>
            <a:ahLst/>
            <a:cxnLst/>
            <a:rect r="r" b="b" t="t" l="l"/>
            <a:pathLst>
              <a:path h="4409108" w="8029995">
                <a:moveTo>
                  <a:pt x="0" y="0"/>
                </a:moveTo>
                <a:lnTo>
                  <a:pt x="8029995" y="0"/>
                </a:lnTo>
                <a:lnTo>
                  <a:pt x="8029995" y="4409108"/>
                </a:lnTo>
                <a:lnTo>
                  <a:pt x="0" y="4409108"/>
                </a:lnTo>
                <a:lnTo>
                  <a:pt x="0" y="0"/>
                </a:lnTo>
                <a:close/>
              </a:path>
            </a:pathLst>
          </a:custGeom>
          <a:blipFill>
            <a:blip r:embed="rId3"/>
            <a:stretch>
              <a:fillRect l="0" t="0" r="0" b="0"/>
            </a:stretch>
          </a:blipFill>
        </p:spPr>
      </p:sp>
      <p:sp>
        <p:nvSpPr>
          <p:cNvPr name="TextBox 10" id="10"/>
          <p:cNvSpPr txBox="true"/>
          <p:nvPr/>
        </p:nvSpPr>
        <p:spPr>
          <a:xfrm rot="0">
            <a:off x="409878" y="836811"/>
            <a:ext cx="7738479" cy="1317024"/>
          </a:xfrm>
          <a:prstGeom prst="rect">
            <a:avLst/>
          </a:prstGeom>
        </p:spPr>
        <p:txBody>
          <a:bodyPr anchor="t" rtlCol="false" tIns="0" lIns="0" bIns="0" rIns="0">
            <a:spAutoFit/>
          </a:bodyPr>
          <a:lstStyle/>
          <a:p>
            <a:pPr>
              <a:lnSpc>
                <a:spcPts val="5105"/>
              </a:lnSpc>
            </a:pPr>
            <a:r>
              <a:rPr lang="en-US" sz="4771" spc="114">
                <a:solidFill>
                  <a:srgbClr val="921E13"/>
                </a:solidFill>
                <a:latin typeface="Paytone One"/>
              </a:rPr>
              <a:t>4.2 Kiến trúc nghiệp vụ</a:t>
            </a:r>
          </a:p>
          <a:p>
            <a:pPr>
              <a:lnSpc>
                <a:spcPts val="5105"/>
              </a:lnSpc>
            </a:pPr>
          </a:p>
        </p:txBody>
      </p:sp>
      <p:sp>
        <p:nvSpPr>
          <p:cNvPr name="TextBox 11" id="11"/>
          <p:cNvSpPr txBox="true"/>
          <p:nvPr/>
        </p:nvSpPr>
        <p:spPr>
          <a:xfrm rot="0">
            <a:off x="2736068" y="8197435"/>
            <a:ext cx="4310338" cy="1310772"/>
          </a:xfrm>
          <a:prstGeom prst="rect">
            <a:avLst/>
          </a:prstGeom>
        </p:spPr>
        <p:txBody>
          <a:bodyPr anchor="t" rtlCol="false" tIns="0" lIns="0" bIns="0" rIns="0">
            <a:spAutoFit/>
          </a:bodyPr>
          <a:lstStyle/>
          <a:p>
            <a:pPr algn="ctr">
              <a:lnSpc>
                <a:spcPts val="3415"/>
              </a:lnSpc>
            </a:pPr>
            <a:r>
              <a:rPr lang="en-US" sz="2439">
                <a:solidFill>
                  <a:srgbClr val="FFFFFF"/>
                </a:solidFill>
                <a:latin typeface="Poppins Bold Italics"/>
              </a:rPr>
              <a:t>Quy trình nghiệp vụ </a:t>
            </a:r>
          </a:p>
          <a:p>
            <a:pPr algn="ctr">
              <a:lnSpc>
                <a:spcPts val="3415"/>
              </a:lnSpc>
            </a:pPr>
            <a:r>
              <a:rPr lang="en-US" sz="2439">
                <a:solidFill>
                  <a:srgbClr val="FFFFFF"/>
                </a:solidFill>
                <a:latin typeface="Poppins Bold Italics"/>
              </a:rPr>
              <a:t>BPMN – Target Order</a:t>
            </a:r>
          </a:p>
          <a:p>
            <a:pPr algn="ctr">
              <a:lnSpc>
                <a:spcPts val="3415"/>
              </a:lnSpc>
            </a:pPr>
          </a:p>
        </p:txBody>
      </p:sp>
      <p:sp>
        <p:nvSpPr>
          <p:cNvPr name="TextBox 12" id="12"/>
          <p:cNvSpPr txBox="true"/>
          <p:nvPr/>
        </p:nvSpPr>
        <p:spPr>
          <a:xfrm rot="0">
            <a:off x="11924257" y="8365961"/>
            <a:ext cx="4251924" cy="1048835"/>
          </a:xfrm>
          <a:prstGeom prst="rect">
            <a:avLst/>
          </a:prstGeom>
        </p:spPr>
        <p:txBody>
          <a:bodyPr anchor="t" rtlCol="false" tIns="0" lIns="0" bIns="0" rIns="0">
            <a:spAutoFit/>
          </a:bodyPr>
          <a:lstStyle/>
          <a:p>
            <a:pPr>
              <a:lnSpc>
                <a:spcPts val="4140"/>
              </a:lnSpc>
            </a:pPr>
            <a:r>
              <a:rPr lang="en-US" sz="2957">
                <a:solidFill>
                  <a:srgbClr val="FFFFFF"/>
                </a:solidFill>
                <a:latin typeface="Poppins Bold Italics"/>
              </a:rPr>
              <a:t>BPMN – Tích điểm</a:t>
            </a:r>
          </a:p>
          <a:p>
            <a:pPr>
              <a:lnSpc>
                <a:spcPts val="4140"/>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121111" y="7824875"/>
            <a:ext cx="4626791" cy="1183518"/>
            <a:chOff x="0" y="0"/>
            <a:chExt cx="1218579" cy="311709"/>
          </a:xfrm>
        </p:grpSpPr>
        <p:sp>
          <p:nvSpPr>
            <p:cNvPr name="Freeform 3" id="3"/>
            <p:cNvSpPr/>
            <p:nvPr/>
          </p:nvSpPr>
          <p:spPr>
            <a:xfrm flipH="false" flipV="false" rot="0">
              <a:off x="0" y="0"/>
              <a:ext cx="1218579" cy="311709"/>
            </a:xfrm>
            <a:custGeom>
              <a:avLst/>
              <a:gdLst/>
              <a:ahLst/>
              <a:cxnLst/>
              <a:rect r="r" b="b" t="t" l="l"/>
              <a:pathLst>
                <a:path h="311709" w="1218579">
                  <a:moveTo>
                    <a:pt x="0" y="0"/>
                  </a:moveTo>
                  <a:lnTo>
                    <a:pt x="1218579" y="0"/>
                  </a:lnTo>
                  <a:lnTo>
                    <a:pt x="1218579" y="311709"/>
                  </a:lnTo>
                  <a:lnTo>
                    <a:pt x="0" y="311709"/>
                  </a:lnTo>
                  <a:close/>
                </a:path>
              </a:pathLst>
            </a:custGeom>
            <a:solidFill>
              <a:srgbClr val="921E13"/>
            </a:solidFill>
          </p:spPr>
        </p:sp>
        <p:sp>
          <p:nvSpPr>
            <p:cNvPr name="TextBox 4" id="4"/>
            <p:cNvSpPr txBox="true"/>
            <p:nvPr/>
          </p:nvSpPr>
          <p:spPr>
            <a:xfrm>
              <a:off x="0" y="-76200"/>
              <a:ext cx="812800" cy="889000"/>
            </a:xfrm>
            <a:prstGeom prst="rect">
              <a:avLst/>
            </a:prstGeom>
          </p:spPr>
          <p:txBody>
            <a:bodyPr anchor="ctr" rtlCol="false" tIns="50800" lIns="50800" bIns="50800" rIns="50800"/>
            <a:lstStyle/>
            <a:p>
              <a:pPr algn="ctr">
                <a:lnSpc>
                  <a:spcPts val="3720"/>
                </a:lnSpc>
              </a:pPr>
            </a:p>
          </p:txBody>
        </p:sp>
      </p:grpSp>
      <p:sp>
        <p:nvSpPr>
          <p:cNvPr name="Freeform 5" id="5"/>
          <p:cNvSpPr/>
          <p:nvPr/>
        </p:nvSpPr>
        <p:spPr>
          <a:xfrm flipH="false" flipV="false" rot="0">
            <a:off x="3706195" y="2153836"/>
            <a:ext cx="10875611" cy="5373070"/>
          </a:xfrm>
          <a:custGeom>
            <a:avLst/>
            <a:gdLst/>
            <a:ahLst/>
            <a:cxnLst/>
            <a:rect r="r" b="b" t="t" l="l"/>
            <a:pathLst>
              <a:path h="5373070" w="10875611">
                <a:moveTo>
                  <a:pt x="0" y="0"/>
                </a:moveTo>
                <a:lnTo>
                  <a:pt x="10875610" y="0"/>
                </a:lnTo>
                <a:lnTo>
                  <a:pt x="10875610" y="5373069"/>
                </a:lnTo>
                <a:lnTo>
                  <a:pt x="0" y="5373069"/>
                </a:lnTo>
                <a:lnTo>
                  <a:pt x="0" y="0"/>
                </a:lnTo>
                <a:close/>
              </a:path>
            </a:pathLst>
          </a:custGeom>
          <a:blipFill>
            <a:blip r:embed="rId2"/>
            <a:stretch>
              <a:fillRect l="0" t="0" r="0" b="0"/>
            </a:stretch>
          </a:blipFill>
        </p:spPr>
      </p:sp>
      <p:sp>
        <p:nvSpPr>
          <p:cNvPr name="TextBox 6" id="6"/>
          <p:cNvSpPr txBox="true"/>
          <p:nvPr/>
        </p:nvSpPr>
        <p:spPr>
          <a:xfrm rot="0">
            <a:off x="409878" y="836811"/>
            <a:ext cx="7738479" cy="1317024"/>
          </a:xfrm>
          <a:prstGeom prst="rect">
            <a:avLst/>
          </a:prstGeom>
        </p:spPr>
        <p:txBody>
          <a:bodyPr anchor="t" rtlCol="false" tIns="0" lIns="0" bIns="0" rIns="0">
            <a:spAutoFit/>
          </a:bodyPr>
          <a:lstStyle/>
          <a:p>
            <a:pPr>
              <a:lnSpc>
                <a:spcPts val="5105"/>
              </a:lnSpc>
            </a:pPr>
            <a:r>
              <a:rPr lang="en-US" sz="4771" spc="114">
                <a:solidFill>
                  <a:srgbClr val="921E13"/>
                </a:solidFill>
                <a:latin typeface="Paytone One"/>
              </a:rPr>
              <a:t>4.2 Kiến trúc nghiệp vụ</a:t>
            </a:r>
          </a:p>
          <a:p>
            <a:pPr>
              <a:lnSpc>
                <a:spcPts val="5105"/>
              </a:lnSpc>
            </a:pPr>
          </a:p>
        </p:txBody>
      </p:sp>
      <p:sp>
        <p:nvSpPr>
          <p:cNvPr name="TextBox 7" id="7"/>
          <p:cNvSpPr txBox="true"/>
          <p:nvPr/>
        </p:nvSpPr>
        <p:spPr>
          <a:xfrm rot="0">
            <a:off x="7121111" y="7947528"/>
            <a:ext cx="4310338" cy="1742952"/>
          </a:xfrm>
          <a:prstGeom prst="rect">
            <a:avLst/>
          </a:prstGeom>
        </p:spPr>
        <p:txBody>
          <a:bodyPr anchor="t" rtlCol="false" tIns="0" lIns="0" bIns="0" rIns="0">
            <a:spAutoFit/>
          </a:bodyPr>
          <a:lstStyle/>
          <a:p>
            <a:pPr algn="ctr">
              <a:lnSpc>
                <a:spcPts val="3415"/>
              </a:lnSpc>
            </a:pPr>
            <a:r>
              <a:rPr lang="en-US" sz="2439">
                <a:solidFill>
                  <a:srgbClr val="FFFFFF"/>
                </a:solidFill>
                <a:latin typeface="Poppins Bold Italics"/>
              </a:rPr>
              <a:t>BPMN – Target Online Order</a:t>
            </a:r>
          </a:p>
          <a:p>
            <a:pPr algn="ctr">
              <a:lnSpc>
                <a:spcPts val="3415"/>
              </a:lnSpc>
            </a:pPr>
          </a:p>
          <a:p>
            <a:pPr algn="ctr">
              <a:lnSpc>
                <a:spcPts val="3415"/>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34791" y="2152439"/>
            <a:ext cx="7288576" cy="5982122"/>
            <a:chOff x="0" y="0"/>
            <a:chExt cx="9718101" cy="7976162"/>
          </a:xfrm>
        </p:grpSpPr>
        <p:pic>
          <p:nvPicPr>
            <p:cNvPr name="Picture 3" id="3"/>
            <p:cNvPicPr>
              <a:picLocks noChangeAspect="true"/>
            </p:cNvPicPr>
            <p:nvPr/>
          </p:nvPicPr>
          <p:blipFill>
            <a:blip r:embed="rId2"/>
            <a:srcRect l="9164" t="0" r="9164" b="0"/>
            <a:stretch>
              <a:fillRect/>
            </a:stretch>
          </p:blipFill>
          <p:spPr>
            <a:xfrm flipH="false" flipV="false">
              <a:off x="0" y="0"/>
              <a:ext cx="9718101" cy="7976162"/>
            </a:xfrm>
            <a:prstGeom prst="rect">
              <a:avLst/>
            </a:prstGeom>
          </p:spPr>
        </p:pic>
      </p:grpSp>
      <p:grpSp>
        <p:nvGrpSpPr>
          <p:cNvPr name="Group 4" id="4"/>
          <p:cNvGrpSpPr/>
          <p:nvPr/>
        </p:nvGrpSpPr>
        <p:grpSpPr>
          <a:xfrm rot="0">
            <a:off x="10214825" y="6207936"/>
            <a:ext cx="7044475" cy="3853249"/>
            <a:chOff x="0" y="0"/>
            <a:chExt cx="9392633" cy="5137665"/>
          </a:xfrm>
        </p:grpSpPr>
        <p:pic>
          <p:nvPicPr>
            <p:cNvPr name="Picture 5" id="5"/>
            <p:cNvPicPr>
              <a:picLocks noChangeAspect="true"/>
            </p:cNvPicPr>
            <p:nvPr/>
          </p:nvPicPr>
          <p:blipFill>
            <a:blip r:embed="rId3"/>
            <a:srcRect l="0" t="49779" r="8186" b="0"/>
            <a:stretch>
              <a:fillRect/>
            </a:stretch>
          </p:blipFill>
          <p:spPr>
            <a:xfrm flipH="false" flipV="false">
              <a:off x="0" y="0"/>
              <a:ext cx="9392633" cy="5137665"/>
            </a:xfrm>
            <a:prstGeom prst="rect">
              <a:avLst/>
            </a:prstGeom>
          </p:spPr>
        </p:pic>
      </p:grpSp>
      <p:grpSp>
        <p:nvGrpSpPr>
          <p:cNvPr name="Group 6" id="6"/>
          <p:cNvGrpSpPr/>
          <p:nvPr/>
        </p:nvGrpSpPr>
        <p:grpSpPr>
          <a:xfrm rot="0">
            <a:off x="8526533" y="7052457"/>
            <a:ext cx="2734442" cy="2734442"/>
            <a:chOff x="0" y="0"/>
            <a:chExt cx="6350000" cy="6350000"/>
          </a:xfrm>
        </p:grpSpPr>
        <p:sp>
          <p:nvSpPr>
            <p:cNvPr name="Freeform 7" id="7"/>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name="Freeform 8" id="8"/>
          <p:cNvSpPr/>
          <p:nvPr/>
        </p:nvSpPr>
        <p:spPr>
          <a:xfrm flipH="false" flipV="false" rot="0">
            <a:off x="16583055" y="-1303351"/>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8911164" y="2404860"/>
            <a:ext cx="7482268" cy="2738640"/>
          </a:xfrm>
          <a:prstGeom prst="rect">
            <a:avLst/>
          </a:prstGeom>
        </p:spPr>
        <p:txBody>
          <a:bodyPr anchor="t" rtlCol="false" tIns="0" lIns="0" bIns="0" rIns="0">
            <a:spAutoFit/>
          </a:bodyPr>
          <a:lstStyle/>
          <a:p>
            <a:pPr algn="just" marL="465766" indent="-232883" lvl="1">
              <a:lnSpc>
                <a:spcPts val="3149"/>
              </a:lnSpc>
              <a:buFont typeface="Arial"/>
              <a:buChar char="•"/>
            </a:pPr>
            <a:r>
              <a:rPr lang="en-US" sz="2157" spc="25">
                <a:solidFill>
                  <a:srgbClr val="854710"/>
                </a:solidFill>
                <a:latin typeface="Poppins"/>
              </a:rPr>
              <a:t>Là Một món ngon Nha Trang phổ biến, dân giã nhưng lại đặc trưng cực ngon của Nha Trang</a:t>
            </a:r>
          </a:p>
          <a:p>
            <a:pPr algn="just" marL="465766" indent="-232883" lvl="1">
              <a:lnSpc>
                <a:spcPts val="3149"/>
              </a:lnSpc>
              <a:buFont typeface="Arial"/>
              <a:buChar char="•"/>
            </a:pPr>
            <a:r>
              <a:rPr lang="en-US" sz="2157" spc="25">
                <a:solidFill>
                  <a:srgbClr val="854710"/>
                </a:solidFill>
                <a:latin typeface="Poppins"/>
              </a:rPr>
              <a:t> Hình thức phục vụ khách hàng chủ yếu đang là phục vụ ngay tại các cửa hàng phục vụ (CHPV) và phục vụ online </a:t>
            </a:r>
          </a:p>
          <a:p>
            <a:pPr algn="just" marL="465766" indent="-232883" lvl="1">
              <a:lnSpc>
                <a:spcPts val="3149"/>
              </a:lnSpc>
              <a:buFont typeface="Arial"/>
              <a:buChar char="•"/>
            </a:pPr>
            <a:r>
              <a:rPr lang="en-US" sz="2157" spc="25">
                <a:solidFill>
                  <a:srgbClr val="854710"/>
                </a:solidFill>
                <a:latin typeface="Poppins"/>
              </a:rPr>
              <a:t> trong nội thành Hà Nội, chuỗi 3NT đang phải đối mặt với sự cạnh tranh và nhiều hạn chế </a:t>
            </a:r>
          </a:p>
        </p:txBody>
      </p:sp>
      <p:sp>
        <p:nvSpPr>
          <p:cNvPr name="TextBox 10" id="10"/>
          <p:cNvSpPr txBox="true"/>
          <p:nvPr/>
        </p:nvSpPr>
        <p:spPr>
          <a:xfrm rot="0">
            <a:off x="9277961" y="1540001"/>
            <a:ext cx="3966028" cy="435424"/>
          </a:xfrm>
          <a:prstGeom prst="rect">
            <a:avLst/>
          </a:prstGeom>
        </p:spPr>
        <p:txBody>
          <a:bodyPr anchor="t" rtlCol="false" tIns="0" lIns="0" bIns="0" rIns="0">
            <a:spAutoFit/>
          </a:bodyPr>
          <a:lstStyle/>
          <a:p>
            <a:pPr>
              <a:lnSpc>
                <a:spcPts val="3300"/>
              </a:lnSpc>
            </a:pPr>
            <a:r>
              <a:rPr lang="en-US" sz="2357">
                <a:solidFill>
                  <a:srgbClr val="854710"/>
                </a:solidFill>
                <a:latin typeface="Poppins Bold Italics"/>
              </a:rPr>
              <a:t>Nem nướng Nha Trang </a:t>
            </a:r>
          </a:p>
        </p:txBody>
      </p:sp>
      <p:sp>
        <p:nvSpPr>
          <p:cNvPr name="TextBox 11" id="11"/>
          <p:cNvSpPr txBox="true"/>
          <p:nvPr/>
        </p:nvSpPr>
        <p:spPr>
          <a:xfrm rot="0">
            <a:off x="92092" y="114411"/>
            <a:ext cx="3825121" cy="819176"/>
          </a:xfrm>
          <a:prstGeom prst="rect">
            <a:avLst/>
          </a:prstGeom>
        </p:spPr>
        <p:txBody>
          <a:bodyPr anchor="t" rtlCol="false" tIns="0" lIns="0" bIns="0" rIns="0">
            <a:spAutoFit/>
          </a:bodyPr>
          <a:lstStyle/>
          <a:p>
            <a:pPr algn="ctr">
              <a:lnSpc>
                <a:spcPts val="6823"/>
              </a:lnSpc>
            </a:pPr>
            <a:r>
              <a:rPr lang="en-US" sz="4873">
                <a:solidFill>
                  <a:srgbClr val="854710"/>
                </a:solidFill>
                <a:latin typeface="Noto Sans Bold"/>
              </a:rPr>
              <a:t>1. Giới Thiệu</a:t>
            </a:r>
          </a:p>
        </p:txBody>
      </p:sp>
      <p:sp>
        <p:nvSpPr>
          <p:cNvPr name="TextBox 12" id="12"/>
          <p:cNvSpPr txBox="true"/>
          <p:nvPr/>
        </p:nvSpPr>
        <p:spPr>
          <a:xfrm rot="0">
            <a:off x="734791" y="1046449"/>
            <a:ext cx="4672988" cy="569752"/>
          </a:xfrm>
          <a:prstGeom prst="rect">
            <a:avLst/>
          </a:prstGeom>
        </p:spPr>
        <p:txBody>
          <a:bodyPr anchor="t" rtlCol="false" tIns="0" lIns="0" bIns="0" rIns="0">
            <a:spAutoFit/>
          </a:bodyPr>
          <a:lstStyle/>
          <a:p>
            <a:pPr algn="ctr">
              <a:lnSpc>
                <a:spcPts val="4680"/>
              </a:lnSpc>
            </a:pPr>
            <a:r>
              <a:rPr lang="en-US" sz="3343">
                <a:solidFill>
                  <a:srgbClr val="854710"/>
                </a:solidFill>
                <a:latin typeface="Noto Sans Bold"/>
              </a:rPr>
              <a:t>1.1 Lý do chọn đề tài </a:t>
            </a:r>
          </a:p>
        </p:txBody>
      </p:sp>
      <p:sp>
        <p:nvSpPr>
          <p:cNvPr name="TextBox 13" id="13"/>
          <p:cNvSpPr txBox="true"/>
          <p:nvPr/>
        </p:nvSpPr>
        <p:spPr>
          <a:xfrm rot="0">
            <a:off x="1194964" y="8457023"/>
            <a:ext cx="6368230" cy="1535879"/>
          </a:xfrm>
          <a:prstGeom prst="rect">
            <a:avLst/>
          </a:prstGeom>
        </p:spPr>
        <p:txBody>
          <a:bodyPr anchor="t" rtlCol="false" tIns="0" lIns="0" bIns="0" rIns="0">
            <a:spAutoFit/>
          </a:bodyPr>
          <a:lstStyle/>
          <a:p>
            <a:pPr marL="465766" indent="-232883" lvl="1">
              <a:lnSpc>
                <a:spcPts val="3020"/>
              </a:lnSpc>
              <a:buFont typeface="Arial"/>
              <a:buChar char="•"/>
            </a:pPr>
            <a:r>
              <a:rPr lang="en-US" sz="2157">
                <a:solidFill>
                  <a:srgbClr val="854710"/>
                </a:solidFill>
                <a:latin typeface="Poppins"/>
              </a:rPr>
              <a:t> Nhận thấy những vấn đề đó, nhà sáng lập của 3NT đang lên kế hoạch để nâng cấp quán, không chỉ về quy mô mà còn về quy trình quản lý.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65729" y="8064665"/>
            <a:ext cx="5147084" cy="1015395"/>
            <a:chOff x="0" y="0"/>
            <a:chExt cx="6862778" cy="1353860"/>
          </a:xfrm>
        </p:grpSpPr>
        <p:sp>
          <p:nvSpPr>
            <p:cNvPr name="AutoShape 3" id="3"/>
            <p:cNvSpPr/>
            <p:nvPr/>
          </p:nvSpPr>
          <p:spPr>
            <a:xfrm>
              <a:off x="0" y="0"/>
              <a:ext cx="6862778" cy="1353860"/>
            </a:xfrm>
            <a:prstGeom prst="rect">
              <a:avLst/>
            </a:prstGeom>
            <a:solidFill>
              <a:srgbClr val="921E13"/>
            </a:solidFill>
          </p:spPr>
        </p:sp>
      </p:grpSp>
      <p:sp>
        <p:nvSpPr>
          <p:cNvPr name="Freeform 4" id="4"/>
          <p:cNvSpPr/>
          <p:nvPr/>
        </p:nvSpPr>
        <p:spPr>
          <a:xfrm flipH="false" flipV="false" rot="0">
            <a:off x="17146873" y="0"/>
            <a:ext cx="2282253" cy="2010253"/>
          </a:xfrm>
          <a:custGeom>
            <a:avLst/>
            <a:gdLst/>
            <a:ahLst/>
            <a:cxnLst/>
            <a:rect r="r" b="b" t="t" l="l"/>
            <a:pathLst>
              <a:path h="2010253" w="2282253">
                <a:moveTo>
                  <a:pt x="0" y="0"/>
                </a:moveTo>
                <a:lnTo>
                  <a:pt x="2282254" y="0"/>
                </a:lnTo>
                <a:lnTo>
                  <a:pt x="2282254" y="2010253"/>
                </a:lnTo>
                <a:lnTo>
                  <a:pt x="0" y="20102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35352" y="2010253"/>
            <a:ext cx="6428939" cy="5412270"/>
          </a:xfrm>
          <a:custGeom>
            <a:avLst/>
            <a:gdLst/>
            <a:ahLst/>
            <a:cxnLst/>
            <a:rect r="r" b="b" t="t" l="l"/>
            <a:pathLst>
              <a:path h="5412270" w="6428939">
                <a:moveTo>
                  <a:pt x="0" y="0"/>
                </a:moveTo>
                <a:lnTo>
                  <a:pt x="6428940" y="0"/>
                </a:lnTo>
                <a:lnTo>
                  <a:pt x="6428940" y="5412270"/>
                </a:lnTo>
                <a:lnTo>
                  <a:pt x="0" y="5412270"/>
                </a:lnTo>
                <a:lnTo>
                  <a:pt x="0" y="0"/>
                </a:lnTo>
                <a:close/>
              </a:path>
            </a:pathLst>
          </a:custGeom>
          <a:blipFill>
            <a:blip r:embed="rId4"/>
            <a:stretch>
              <a:fillRect l="0" t="0" r="0" b="0"/>
            </a:stretch>
          </a:blipFill>
        </p:spPr>
      </p:sp>
      <p:sp>
        <p:nvSpPr>
          <p:cNvPr name="Freeform 6" id="6"/>
          <p:cNvSpPr/>
          <p:nvPr/>
        </p:nvSpPr>
        <p:spPr>
          <a:xfrm flipH="false" flipV="false" rot="0">
            <a:off x="7619695" y="2376897"/>
            <a:ext cx="10259743" cy="4436646"/>
          </a:xfrm>
          <a:custGeom>
            <a:avLst/>
            <a:gdLst/>
            <a:ahLst/>
            <a:cxnLst/>
            <a:rect r="r" b="b" t="t" l="l"/>
            <a:pathLst>
              <a:path h="4436646" w="10259743">
                <a:moveTo>
                  <a:pt x="0" y="0"/>
                </a:moveTo>
                <a:lnTo>
                  <a:pt x="10259743" y="0"/>
                </a:lnTo>
                <a:lnTo>
                  <a:pt x="10259743" y="4436646"/>
                </a:lnTo>
                <a:lnTo>
                  <a:pt x="0" y="4436646"/>
                </a:lnTo>
                <a:lnTo>
                  <a:pt x="0" y="0"/>
                </a:lnTo>
                <a:close/>
              </a:path>
            </a:pathLst>
          </a:custGeom>
          <a:blipFill>
            <a:blip r:embed="rId5"/>
            <a:stretch>
              <a:fillRect l="0" t="0" r="0" b="0"/>
            </a:stretch>
          </a:blipFill>
        </p:spPr>
      </p:sp>
      <p:sp>
        <p:nvSpPr>
          <p:cNvPr name="TextBox 7" id="7"/>
          <p:cNvSpPr txBox="true"/>
          <p:nvPr/>
        </p:nvSpPr>
        <p:spPr>
          <a:xfrm rot="0">
            <a:off x="902291" y="528633"/>
            <a:ext cx="6295063" cy="1038235"/>
          </a:xfrm>
          <a:prstGeom prst="rect">
            <a:avLst/>
          </a:prstGeom>
        </p:spPr>
        <p:txBody>
          <a:bodyPr anchor="t" rtlCol="false" tIns="0" lIns="0" bIns="0" rIns="0">
            <a:spAutoFit/>
          </a:bodyPr>
          <a:lstStyle/>
          <a:p>
            <a:pPr>
              <a:lnSpc>
                <a:spcPts val="4033"/>
              </a:lnSpc>
            </a:pPr>
            <a:r>
              <a:rPr lang="en-US" sz="3769" spc="90">
                <a:solidFill>
                  <a:srgbClr val="921E13"/>
                </a:solidFill>
                <a:latin typeface="Paytone One"/>
              </a:rPr>
              <a:t>4.3 Kiến trúc ứng dụng</a:t>
            </a:r>
          </a:p>
          <a:p>
            <a:pPr>
              <a:lnSpc>
                <a:spcPts val="4033"/>
              </a:lnSpc>
            </a:pPr>
          </a:p>
        </p:txBody>
      </p:sp>
      <p:sp>
        <p:nvSpPr>
          <p:cNvPr name="TextBox 8" id="8"/>
          <p:cNvSpPr txBox="true"/>
          <p:nvPr/>
        </p:nvSpPr>
        <p:spPr>
          <a:xfrm rot="0">
            <a:off x="1923860" y="8209465"/>
            <a:ext cx="4251924" cy="1048835"/>
          </a:xfrm>
          <a:prstGeom prst="rect">
            <a:avLst/>
          </a:prstGeom>
        </p:spPr>
        <p:txBody>
          <a:bodyPr anchor="t" rtlCol="false" tIns="0" lIns="0" bIns="0" rIns="0">
            <a:spAutoFit/>
          </a:bodyPr>
          <a:lstStyle/>
          <a:p>
            <a:pPr>
              <a:lnSpc>
                <a:spcPts val="4140"/>
              </a:lnSpc>
            </a:pPr>
            <a:r>
              <a:rPr lang="en-US" sz="2957">
                <a:solidFill>
                  <a:srgbClr val="FFFFFF"/>
                </a:solidFill>
                <a:latin typeface="Poppins Bold Italics"/>
              </a:rPr>
              <a:t>Hợp tác ứng dụng</a:t>
            </a:r>
          </a:p>
          <a:p>
            <a:pPr>
              <a:lnSpc>
                <a:spcPts val="4140"/>
              </a:lnSpc>
            </a:pPr>
          </a:p>
        </p:txBody>
      </p:sp>
      <p:grpSp>
        <p:nvGrpSpPr>
          <p:cNvPr name="Group 9" id="9"/>
          <p:cNvGrpSpPr/>
          <p:nvPr/>
        </p:nvGrpSpPr>
        <p:grpSpPr>
          <a:xfrm rot="0">
            <a:off x="10401542" y="8064665"/>
            <a:ext cx="5147084" cy="1015395"/>
            <a:chOff x="0" y="0"/>
            <a:chExt cx="6862778" cy="1353860"/>
          </a:xfrm>
        </p:grpSpPr>
        <p:sp>
          <p:nvSpPr>
            <p:cNvPr name="AutoShape 10" id="10"/>
            <p:cNvSpPr/>
            <p:nvPr/>
          </p:nvSpPr>
          <p:spPr>
            <a:xfrm>
              <a:off x="0" y="0"/>
              <a:ext cx="6862778" cy="1353860"/>
            </a:xfrm>
            <a:prstGeom prst="rect">
              <a:avLst/>
            </a:prstGeom>
            <a:solidFill>
              <a:srgbClr val="921E13"/>
            </a:solidFill>
          </p:spPr>
        </p:sp>
      </p:grpSp>
      <p:sp>
        <p:nvSpPr>
          <p:cNvPr name="TextBox 11" id="11"/>
          <p:cNvSpPr txBox="true"/>
          <p:nvPr/>
        </p:nvSpPr>
        <p:spPr>
          <a:xfrm rot="0">
            <a:off x="11059673" y="8209465"/>
            <a:ext cx="4251924" cy="524960"/>
          </a:xfrm>
          <a:prstGeom prst="rect">
            <a:avLst/>
          </a:prstGeom>
        </p:spPr>
        <p:txBody>
          <a:bodyPr anchor="t" rtlCol="false" tIns="0" lIns="0" bIns="0" rIns="0">
            <a:spAutoFit/>
          </a:bodyPr>
          <a:lstStyle/>
          <a:p>
            <a:pPr>
              <a:lnSpc>
                <a:spcPts val="4140"/>
              </a:lnSpc>
            </a:pPr>
            <a:r>
              <a:rPr lang="en-US" sz="2957">
                <a:solidFill>
                  <a:srgbClr val="FFFFFF"/>
                </a:solidFill>
                <a:latin typeface="Poppins Bold Italics"/>
              </a:rPr>
              <a:t>Sử dụng ứng dụng</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99148" y="8064665"/>
            <a:ext cx="5147084" cy="1015395"/>
            <a:chOff x="0" y="0"/>
            <a:chExt cx="6862778" cy="1353860"/>
          </a:xfrm>
        </p:grpSpPr>
        <p:sp>
          <p:nvSpPr>
            <p:cNvPr name="AutoShape 3" id="3"/>
            <p:cNvSpPr/>
            <p:nvPr/>
          </p:nvSpPr>
          <p:spPr>
            <a:xfrm>
              <a:off x="0" y="0"/>
              <a:ext cx="6862778" cy="1353860"/>
            </a:xfrm>
            <a:prstGeom prst="rect">
              <a:avLst/>
            </a:prstGeom>
            <a:solidFill>
              <a:srgbClr val="921E13"/>
            </a:solidFill>
          </p:spPr>
        </p:sp>
      </p:grpSp>
      <p:sp>
        <p:nvSpPr>
          <p:cNvPr name="Freeform 4" id="4"/>
          <p:cNvSpPr/>
          <p:nvPr/>
        </p:nvSpPr>
        <p:spPr>
          <a:xfrm flipH="false" flipV="false" rot="0">
            <a:off x="17146873" y="0"/>
            <a:ext cx="2282253" cy="2010253"/>
          </a:xfrm>
          <a:custGeom>
            <a:avLst/>
            <a:gdLst/>
            <a:ahLst/>
            <a:cxnLst/>
            <a:rect r="r" b="b" t="t" l="l"/>
            <a:pathLst>
              <a:path h="2010253" w="2282253">
                <a:moveTo>
                  <a:pt x="0" y="0"/>
                </a:moveTo>
                <a:lnTo>
                  <a:pt x="2282254" y="0"/>
                </a:lnTo>
                <a:lnTo>
                  <a:pt x="2282254" y="2010253"/>
                </a:lnTo>
                <a:lnTo>
                  <a:pt x="0" y="20102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1183739" y="8002348"/>
            <a:ext cx="5147084" cy="1015395"/>
            <a:chOff x="0" y="0"/>
            <a:chExt cx="6862778" cy="1353860"/>
          </a:xfrm>
        </p:grpSpPr>
        <p:sp>
          <p:nvSpPr>
            <p:cNvPr name="AutoShape 6" id="6"/>
            <p:cNvSpPr/>
            <p:nvPr/>
          </p:nvSpPr>
          <p:spPr>
            <a:xfrm>
              <a:off x="0" y="0"/>
              <a:ext cx="6862778" cy="1353860"/>
            </a:xfrm>
            <a:prstGeom prst="rect">
              <a:avLst/>
            </a:prstGeom>
            <a:solidFill>
              <a:srgbClr val="921E13"/>
            </a:solidFill>
          </p:spPr>
        </p:sp>
      </p:grpSp>
      <p:sp>
        <p:nvSpPr>
          <p:cNvPr name="Freeform 7" id="7"/>
          <p:cNvSpPr/>
          <p:nvPr/>
        </p:nvSpPr>
        <p:spPr>
          <a:xfrm flipH="false" flipV="false" rot="0">
            <a:off x="601380" y="2242987"/>
            <a:ext cx="8542620" cy="5113434"/>
          </a:xfrm>
          <a:custGeom>
            <a:avLst/>
            <a:gdLst/>
            <a:ahLst/>
            <a:cxnLst/>
            <a:rect r="r" b="b" t="t" l="l"/>
            <a:pathLst>
              <a:path h="5113434" w="8542620">
                <a:moveTo>
                  <a:pt x="0" y="0"/>
                </a:moveTo>
                <a:lnTo>
                  <a:pt x="8542620" y="0"/>
                </a:lnTo>
                <a:lnTo>
                  <a:pt x="8542620" y="5113433"/>
                </a:lnTo>
                <a:lnTo>
                  <a:pt x="0" y="5113433"/>
                </a:lnTo>
                <a:lnTo>
                  <a:pt x="0" y="0"/>
                </a:lnTo>
                <a:close/>
              </a:path>
            </a:pathLst>
          </a:custGeom>
          <a:blipFill>
            <a:blip r:embed="rId4"/>
            <a:stretch>
              <a:fillRect l="0" t="0" r="0" b="0"/>
            </a:stretch>
          </a:blipFill>
        </p:spPr>
      </p:sp>
      <p:sp>
        <p:nvSpPr>
          <p:cNvPr name="Freeform 8" id="8"/>
          <p:cNvSpPr/>
          <p:nvPr/>
        </p:nvSpPr>
        <p:spPr>
          <a:xfrm flipH="false" flipV="false" rot="0">
            <a:off x="9407704" y="2501066"/>
            <a:ext cx="8266240" cy="4855354"/>
          </a:xfrm>
          <a:custGeom>
            <a:avLst/>
            <a:gdLst/>
            <a:ahLst/>
            <a:cxnLst/>
            <a:rect r="r" b="b" t="t" l="l"/>
            <a:pathLst>
              <a:path h="4855354" w="8266240">
                <a:moveTo>
                  <a:pt x="0" y="0"/>
                </a:moveTo>
                <a:lnTo>
                  <a:pt x="8266241" y="0"/>
                </a:lnTo>
                <a:lnTo>
                  <a:pt x="8266241" y="4855354"/>
                </a:lnTo>
                <a:lnTo>
                  <a:pt x="0" y="4855354"/>
                </a:lnTo>
                <a:lnTo>
                  <a:pt x="0" y="0"/>
                </a:lnTo>
                <a:close/>
              </a:path>
            </a:pathLst>
          </a:custGeom>
          <a:blipFill>
            <a:blip r:embed="rId5"/>
            <a:stretch>
              <a:fillRect l="0" t="0" r="0" b="0"/>
            </a:stretch>
          </a:blipFill>
        </p:spPr>
      </p:sp>
      <p:sp>
        <p:nvSpPr>
          <p:cNvPr name="TextBox 9" id="9"/>
          <p:cNvSpPr txBox="true"/>
          <p:nvPr/>
        </p:nvSpPr>
        <p:spPr>
          <a:xfrm rot="0">
            <a:off x="902291" y="528633"/>
            <a:ext cx="6295063" cy="1038235"/>
          </a:xfrm>
          <a:prstGeom prst="rect">
            <a:avLst/>
          </a:prstGeom>
        </p:spPr>
        <p:txBody>
          <a:bodyPr anchor="t" rtlCol="false" tIns="0" lIns="0" bIns="0" rIns="0">
            <a:spAutoFit/>
          </a:bodyPr>
          <a:lstStyle/>
          <a:p>
            <a:pPr>
              <a:lnSpc>
                <a:spcPts val="4033"/>
              </a:lnSpc>
            </a:pPr>
            <a:r>
              <a:rPr lang="en-US" sz="3769" spc="90">
                <a:solidFill>
                  <a:srgbClr val="921E13"/>
                </a:solidFill>
                <a:latin typeface="Paytone One"/>
              </a:rPr>
              <a:t>4.3 Kiến trúc ứng dụng</a:t>
            </a:r>
          </a:p>
          <a:p>
            <a:pPr>
              <a:lnSpc>
                <a:spcPts val="4033"/>
              </a:lnSpc>
            </a:pPr>
          </a:p>
        </p:txBody>
      </p:sp>
      <p:sp>
        <p:nvSpPr>
          <p:cNvPr name="TextBox 10" id="10"/>
          <p:cNvSpPr txBox="true"/>
          <p:nvPr/>
        </p:nvSpPr>
        <p:spPr>
          <a:xfrm rot="0">
            <a:off x="2957279" y="8209465"/>
            <a:ext cx="4251924" cy="524960"/>
          </a:xfrm>
          <a:prstGeom prst="rect">
            <a:avLst/>
          </a:prstGeom>
        </p:spPr>
        <p:txBody>
          <a:bodyPr anchor="t" rtlCol="false" tIns="0" lIns="0" bIns="0" rIns="0">
            <a:spAutoFit/>
          </a:bodyPr>
          <a:lstStyle/>
          <a:p>
            <a:pPr>
              <a:lnSpc>
                <a:spcPts val="4140"/>
              </a:lnSpc>
            </a:pPr>
            <a:r>
              <a:rPr lang="en-US" sz="2957">
                <a:solidFill>
                  <a:srgbClr val="FFFFFF"/>
                </a:solidFill>
                <a:latin typeface="Poppins Bold Italics"/>
              </a:rPr>
              <a:t>Cấu trúc ứng dụng</a:t>
            </a:r>
          </a:p>
        </p:txBody>
      </p:sp>
      <p:sp>
        <p:nvSpPr>
          <p:cNvPr name="TextBox 11" id="11"/>
          <p:cNvSpPr txBox="true"/>
          <p:nvPr/>
        </p:nvSpPr>
        <p:spPr>
          <a:xfrm rot="0">
            <a:off x="12078899" y="8209465"/>
            <a:ext cx="4251924" cy="1048835"/>
          </a:xfrm>
          <a:prstGeom prst="rect">
            <a:avLst/>
          </a:prstGeom>
        </p:spPr>
        <p:txBody>
          <a:bodyPr anchor="t" rtlCol="false" tIns="0" lIns="0" bIns="0" rIns="0">
            <a:spAutoFit/>
          </a:bodyPr>
          <a:lstStyle/>
          <a:p>
            <a:pPr>
              <a:lnSpc>
                <a:spcPts val="4140"/>
              </a:lnSpc>
            </a:pPr>
            <a:r>
              <a:rPr lang="en-US" sz="2957">
                <a:solidFill>
                  <a:srgbClr val="FFFFFF"/>
                </a:solidFill>
                <a:latin typeface="Poppins Bold Italics"/>
              </a:rPr>
              <a:t>Đối tượng dữ liệu</a:t>
            </a:r>
          </a:p>
          <a:p>
            <a:pPr>
              <a:lnSpc>
                <a:spcPts val="4140"/>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65729" y="8064665"/>
            <a:ext cx="5147084" cy="1015395"/>
            <a:chOff x="0" y="0"/>
            <a:chExt cx="6862778" cy="1353860"/>
          </a:xfrm>
        </p:grpSpPr>
        <p:sp>
          <p:nvSpPr>
            <p:cNvPr name="AutoShape 3" id="3"/>
            <p:cNvSpPr/>
            <p:nvPr/>
          </p:nvSpPr>
          <p:spPr>
            <a:xfrm>
              <a:off x="0" y="0"/>
              <a:ext cx="6862778" cy="1353860"/>
            </a:xfrm>
            <a:prstGeom prst="rect">
              <a:avLst/>
            </a:prstGeom>
            <a:solidFill>
              <a:srgbClr val="921E13"/>
            </a:solidFill>
          </p:spPr>
        </p:sp>
      </p:grpSp>
      <p:sp>
        <p:nvSpPr>
          <p:cNvPr name="Freeform 4" id="4"/>
          <p:cNvSpPr/>
          <p:nvPr/>
        </p:nvSpPr>
        <p:spPr>
          <a:xfrm flipH="false" flipV="false" rot="0">
            <a:off x="17146873" y="0"/>
            <a:ext cx="2282253" cy="2010253"/>
          </a:xfrm>
          <a:custGeom>
            <a:avLst/>
            <a:gdLst/>
            <a:ahLst/>
            <a:cxnLst/>
            <a:rect r="r" b="b" t="t" l="l"/>
            <a:pathLst>
              <a:path h="2010253" w="2282253">
                <a:moveTo>
                  <a:pt x="0" y="0"/>
                </a:moveTo>
                <a:lnTo>
                  <a:pt x="2282254" y="0"/>
                </a:lnTo>
                <a:lnTo>
                  <a:pt x="2282254" y="2010253"/>
                </a:lnTo>
                <a:lnTo>
                  <a:pt x="0" y="20102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0401542" y="8064665"/>
            <a:ext cx="5147084" cy="1015395"/>
            <a:chOff x="0" y="0"/>
            <a:chExt cx="6862778" cy="1353860"/>
          </a:xfrm>
        </p:grpSpPr>
        <p:sp>
          <p:nvSpPr>
            <p:cNvPr name="AutoShape 6" id="6"/>
            <p:cNvSpPr/>
            <p:nvPr/>
          </p:nvSpPr>
          <p:spPr>
            <a:xfrm>
              <a:off x="0" y="0"/>
              <a:ext cx="6862778" cy="1353860"/>
            </a:xfrm>
            <a:prstGeom prst="rect">
              <a:avLst/>
            </a:prstGeom>
            <a:solidFill>
              <a:srgbClr val="921E13"/>
            </a:solidFill>
          </p:spPr>
        </p:sp>
      </p:grpSp>
      <p:sp>
        <p:nvSpPr>
          <p:cNvPr name="Freeform 7" id="7"/>
          <p:cNvSpPr/>
          <p:nvPr/>
        </p:nvSpPr>
        <p:spPr>
          <a:xfrm flipH="false" flipV="false" rot="0">
            <a:off x="659699" y="1864487"/>
            <a:ext cx="6780246" cy="5461466"/>
          </a:xfrm>
          <a:custGeom>
            <a:avLst/>
            <a:gdLst/>
            <a:ahLst/>
            <a:cxnLst/>
            <a:rect r="r" b="b" t="t" l="l"/>
            <a:pathLst>
              <a:path h="5461466" w="6780246">
                <a:moveTo>
                  <a:pt x="0" y="0"/>
                </a:moveTo>
                <a:lnTo>
                  <a:pt x="6780246" y="0"/>
                </a:lnTo>
                <a:lnTo>
                  <a:pt x="6780246" y="5461466"/>
                </a:lnTo>
                <a:lnTo>
                  <a:pt x="0" y="5461466"/>
                </a:lnTo>
                <a:lnTo>
                  <a:pt x="0" y="0"/>
                </a:lnTo>
                <a:close/>
              </a:path>
            </a:pathLst>
          </a:custGeom>
          <a:blipFill>
            <a:blip r:embed="rId4"/>
            <a:stretch>
              <a:fillRect l="0" t="0" r="0" b="0"/>
            </a:stretch>
          </a:blipFill>
        </p:spPr>
      </p:sp>
      <p:sp>
        <p:nvSpPr>
          <p:cNvPr name="Freeform 8" id="8"/>
          <p:cNvSpPr/>
          <p:nvPr/>
        </p:nvSpPr>
        <p:spPr>
          <a:xfrm flipH="false" flipV="false" rot="0">
            <a:off x="7794910" y="1864487"/>
            <a:ext cx="10493090" cy="5172650"/>
          </a:xfrm>
          <a:custGeom>
            <a:avLst/>
            <a:gdLst/>
            <a:ahLst/>
            <a:cxnLst/>
            <a:rect r="r" b="b" t="t" l="l"/>
            <a:pathLst>
              <a:path h="5172650" w="10493090">
                <a:moveTo>
                  <a:pt x="0" y="0"/>
                </a:moveTo>
                <a:lnTo>
                  <a:pt x="10493090" y="0"/>
                </a:lnTo>
                <a:lnTo>
                  <a:pt x="10493090" y="5172650"/>
                </a:lnTo>
                <a:lnTo>
                  <a:pt x="0" y="5172650"/>
                </a:lnTo>
                <a:lnTo>
                  <a:pt x="0" y="0"/>
                </a:lnTo>
                <a:close/>
              </a:path>
            </a:pathLst>
          </a:custGeom>
          <a:blipFill>
            <a:blip r:embed="rId5"/>
            <a:stretch>
              <a:fillRect l="0" t="0" r="0" b="0"/>
            </a:stretch>
          </a:blipFill>
        </p:spPr>
      </p:sp>
      <p:sp>
        <p:nvSpPr>
          <p:cNvPr name="TextBox 9" id="9"/>
          <p:cNvSpPr txBox="true"/>
          <p:nvPr/>
        </p:nvSpPr>
        <p:spPr>
          <a:xfrm rot="0">
            <a:off x="902291" y="528633"/>
            <a:ext cx="6295063" cy="1038235"/>
          </a:xfrm>
          <a:prstGeom prst="rect">
            <a:avLst/>
          </a:prstGeom>
        </p:spPr>
        <p:txBody>
          <a:bodyPr anchor="t" rtlCol="false" tIns="0" lIns="0" bIns="0" rIns="0">
            <a:spAutoFit/>
          </a:bodyPr>
          <a:lstStyle/>
          <a:p>
            <a:pPr>
              <a:lnSpc>
                <a:spcPts val="4033"/>
              </a:lnSpc>
            </a:pPr>
            <a:r>
              <a:rPr lang="en-US" sz="3769" spc="90">
                <a:solidFill>
                  <a:srgbClr val="921E13"/>
                </a:solidFill>
                <a:latin typeface="Paytone One"/>
              </a:rPr>
              <a:t>4.4 Kiến trúc công nghệ</a:t>
            </a:r>
          </a:p>
          <a:p>
            <a:pPr>
              <a:lnSpc>
                <a:spcPts val="4033"/>
              </a:lnSpc>
            </a:pPr>
          </a:p>
        </p:txBody>
      </p:sp>
      <p:sp>
        <p:nvSpPr>
          <p:cNvPr name="TextBox 10" id="10"/>
          <p:cNvSpPr txBox="true"/>
          <p:nvPr/>
        </p:nvSpPr>
        <p:spPr>
          <a:xfrm rot="0">
            <a:off x="1923860" y="8209465"/>
            <a:ext cx="4251924" cy="524960"/>
          </a:xfrm>
          <a:prstGeom prst="rect">
            <a:avLst/>
          </a:prstGeom>
        </p:spPr>
        <p:txBody>
          <a:bodyPr anchor="t" rtlCol="false" tIns="0" lIns="0" bIns="0" rIns="0">
            <a:spAutoFit/>
          </a:bodyPr>
          <a:lstStyle/>
          <a:p>
            <a:pPr>
              <a:lnSpc>
                <a:spcPts val="4140"/>
              </a:lnSpc>
            </a:pPr>
            <a:r>
              <a:rPr lang="en-US" sz="2957">
                <a:solidFill>
                  <a:srgbClr val="FFFFFF"/>
                </a:solidFill>
                <a:latin typeface="Poppins Bold Italics"/>
              </a:rPr>
              <a:t>Hạ tầng công nghệ</a:t>
            </a:r>
          </a:p>
        </p:txBody>
      </p:sp>
      <p:sp>
        <p:nvSpPr>
          <p:cNvPr name="TextBox 11" id="11"/>
          <p:cNvSpPr txBox="true"/>
          <p:nvPr/>
        </p:nvSpPr>
        <p:spPr>
          <a:xfrm rot="0">
            <a:off x="11059673" y="8209465"/>
            <a:ext cx="4251924" cy="524960"/>
          </a:xfrm>
          <a:prstGeom prst="rect">
            <a:avLst/>
          </a:prstGeom>
        </p:spPr>
        <p:txBody>
          <a:bodyPr anchor="t" rtlCol="false" tIns="0" lIns="0" bIns="0" rIns="0">
            <a:spAutoFit/>
          </a:bodyPr>
          <a:lstStyle/>
          <a:p>
            <a:pPr>
              <a:lnSpc>
                <a:spcPts val="4140"/>
              </a:lnSpc>
            </a:pPr>
            <a:r>
              <a:rPr lang="en-US" sz="2957">
                <a:solidFill>
                  <a:srgbClr val="FFFFFF"/>
                </a:solidFill>
                <a:latin typeface="Poppins Bold Italics"/>
              </a:rPr>
              <a:t>Sử dụng hạ tầng</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899535" y="8064665"/>
            <a:ext cx="5147084" cy="1015395"/>
            <a:chOff x="0" y="0"/>
            <a:chExt cx="6862778" cy="1353860"/>
          </a:xfrm>
        </p:grpSpPr>
        <p:sp>
          <p:nvSpPr>
            <p:cNvPr name="AutoShape 3" id="3"/>
            <p:cNvSpPr/>
            <p:nvPr/>
          </p:nvSpPr>
          <p:spPr>
            <a:xfrm>
              <a:off x="0" y="0"/>
              <a:ext cx="6862778" cy="1353860"/>
            </a:xfrm>
            <a:prstGeom prst="rect">
              <a:avLst/>
            </a:prstGeom>
            <a:solidFill>
              <a:srgbClr val="921E13"/>
            </a:solidFill>
          </p:spPr>
        </p:sp>
      </p:grpSp>
      <p:sp>
        <p:nvSpPr>
          <p:cNvPr name="Freeform 4" id="4"/>
          <p:cNvSpPr/>
          <p:nvPr/>
        </p:nvSpPr>
        <p:spPr>
          <a:xfrm flipH="false" flipV="false" rot="0">
            <a:off x="17146873" y="0"/>
            <a:ext cx="2282253" cy="2010253"/>
          </a:xfrm>
          <a:custGeom>
            <a:avLst/>
            <a:gdLst/>
            <a:ahLst/>
            <a:cxnLst/>
            <a:rect r="r" b="b" t="t" l="l"/>
            <a:pathLst>
              <a:path h="2010253" w="2282253">
                <a:moveTo>
                  <a:pt x="0" y="0"/>
                </a:moveTo>
                <a:lnTo>
                  <a:pt x="2282254" y="0"/>
                </a:lnTo>
                <a:lnTo>
                  <a:pt x="2282254" y="2010253"/>
                </a:lnTo>
                <a:lnTo>
                  <a:pt x="0" y="20102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721881" y="1864297"/>
            <a:ext cx="7502391" cy="5913164"/>
          </a:xfrm>
          <a:custGeom>
            <a:avLst/>
            <a:gdLst/>
            <a:ahLst/>
            <a:cxnLst/>
            <a:rect r="r" b="b" t="t" l="l"/>
            <a:pathLst>
              <a:path h="5913164" w="7502391">
                <a:moveTo>
                  <a:pt x="0" y="0"/>
                </a:moveTo>
                <a:lnTo>
                  <a:pt x="7502391" y="0"/>
                </a:lnTo>
                <a:lnTo>
                  <a:pt x="7502391" y="5913163"/>
                </a:lnTo>
                <a:lnTo>
                  <a:pt x="0" y="5913163"/>
                </a:lnTo>
                <a:lnTo>
                  <a:pt x="0" y="0"/>
                </a:lnTo>
                <a:close/>
              </a:path>
            </a:pathLst>
          </a:custGeom>
          <a:blipFill>
            <a:blip r:embed="rId4"/>
            <a:stretch>
              <a:fillRect l="0" t="0" r="0" b="0"/>
            </a:stretch>
          </a:blipFill>
        </p:spPr>
      </p:sp>
      <p:sp>
        <p:nvSpPr>
          <p:cNvPr name="TextBox 6" id="6"/>
          <p:cNvSpPr txBox="true"/>
          <p:nvPr/>
        </p:nvSpPr>
        <p:spPr>
          <a:xfrm rot="0">
            <a:off x="902291" y="528633"/>
            <a:ext cx="6295063" cy="1038235"/>
          </a:xfrm>
          <a:prstGeom prst="rect">
            <a:avLst/>
          </a:prstGeom>
        </p:spPr>
        <p:txBody>
          <a:bodyPr anchor="t" rtlCol="false" tIns="0" lIns="0" bIns="0" rIns="0">
            <a:spAutoFit/>
          </a:bodyPr>
          <a:lstStyle/>
          <a:p>
            <a:pPr>
              <a:lnSpc>
                <a:spcPts val="4033"/>
              </a:lnSpc>
            </a:pPr>
            <a:r>
              <a:rPr lang="en-US" sz="3769" spc="90">
                <a:solidFill>
                  <a:srgbClr val="921E13"/>
                </a:solidFill>
                <a:latin typeface="Paytone One"/>
              </a:rPr>
              <a:t>4.4 Kiến trúc công nghệ</a:t>
            </a:r>
          </a:p>
          <a:p>
            <a:pPr>
              <a:lnSpc>
                <a:spcPts val="4033"/>
              </a:lnSpc>
            </a:pPr>
          </a:p>
        </p:txBody>
      </p:sp>
      <p:sp>
        <p:nvSpPr>
          <p:cNvPr name="TextBox 7" id="7"/>
          <p:cNvSpPr txBox="true"/>
          <p:nvPr/>
        </p:nvSpPr>
        <p:spPr>
          <a:xfrm rot="0">
            <a:off x="7202122" y="8209465"/>
            <a:ext cx="4844497" cy="1048835"/>
          </a:xfrm>
          <a:prstGeom prst="rect">
            <a:avLst/>
          </a:prstGeom>
        </p:spPr>
        <p:txBody>
          <a:bodyPr anchor="t" rtlCol="false" tIns="0" lIns="0" bIns="0" rIns="0">
            <a:spAutoFit/>
          </a:bodyPr>
          <a:lstStyle/>
          <a:p>
            <a:pPr>
              <a:lnSpc>
                <a:spcPts val="4140"/>
              </a:lnSpc>
            </a:pPr>
            <a:r>
              <a:rPr lang="en-US" sz="2957">
                <a:solidFill>
                  <a:srgbClr val="FFFFFF"/>
                </a:solidFill>
                <a:latin typeface="Poppins Bold Italics"/>
              </a:rPr>
              <a:t>Thực hiện và triển khai</a:t>
            </a:r>
          </a:p>
          <a:p>
            <a:pPr>
              <a:lnSpc>
                <a:spcPts val="4140"/>
              </a:lnSpc>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51981" y="3601444"/>
            <a:ext cx="5648920" cy="6685556"/>
            <a:chOff x="0" y="0"/>
            <a:chExt cx="7531894" cy="8914075"/>
          </a:xfrm>
        </p:grpSpPr>
        <p:pic>
          <p:nvPicPr>
            <p:cNvPr name="Picture 3" id="3"/>
            <p:cNvPicPr>
              <a:picLocks noChangeAspect="true"/>
            </p:cNvPicPr>
            <p:nvPr/>
          </p:nvPicPr>
          <p:blipFill>
            <a:blip r:embed="rId2"/>
            <a:srcRect l="0" t="10500" r="0" b="10500"/>
            <a:stretch>
              <a:fillRect/>
            </a:stretch>
          </p:blipFill>
          <p:spPr>
            <a:xfrm flipH="false" flipV="false">
              <a:off x="0" y="0"/>
              <a:ext cx="7531894" cy="8914075"/>
            </a:xfrm>
            <a:prstGeom prst="rect">
              <a:avLst/>
            </a:prstGeom>
          </p:spPr>
        </p:pic>
      </p:grpSp>
      <p:sp>
        <p:nvSpPr>
          <p:cNvPr name="TextBox 4" id="4"/>
          <p:cNvSpPr txBox="true"/>
          <p:nvPr/>
        </p:nvSpPr>
        <p:spPr>
          <a:xfrm rot="0">
            <a:off x="7730561" y="3066139"/>
            <a:ext cx="9528739" cy="4097571"/>
          </a:xfrm>
          <a:prstGeom prst="rect">
            <a:avLst/>
          </a:prstGeom>
        </p:spPr>
        <p:txBody>
          <a:bodyPr anchor="t" rtlCol="false" tIns="0" lIns="0" bIns="0" rIns="0">
            <a:spAutoFit/>
          </a:bodyPr>
          <a:lstStyle/>
          <a:p>
            <a:pPr algn="ctr">
              <a:lnSpc>
                <a:spcPts val="4099"/>
              </a:lnSpc>
            </a:pPr>
            <a:r>
              <a:rPr lang="en-US" sz="2928">
                <a:solidFill>
                  <a:srgbClr val="921E13"/>
                </a:solidFill>
                <a:latin typeface="Lato Bold Italics"/>
              </a:rPr>
              <a:t>Kết quả đạt được sau bài tập lớn là hiện thực hóa được mô hính kiến trúc của hệ thống trà sữa Góc Hà Nội. Cơ bản chúng em đã hoàn thiện Kiến trúc tổng thể của hệ thống trà sữa Góc Hà Nội bằng cách áp dụng cho khung kiến trúc Archimate.</a:t>
            </a:r>
          </a:p>
          <a:p>
            <a:pPr algn="ctr">
              <a:lnSpc>
                <a:spcPts val="4099"/>
              </a:lnSpc>
            </a:pPr>
            <a:r>
              <a:rPr lang="en-US" sz="2928">
                <a:solidFill>
                  <a:srgbClr val="921E13"/>
                </a:solidFill>
                <a:latin typeface="Lato Bold Italics"/>
              </a:rPr>
              <a:t>Những vấn đề cần mở rộng và phát triển: Phát triển thêm tài liệu về kiến trúc công nghệ, tài liệu về các pha khác về chiến lược trong TOGAF để mở rộng.</a:t>
            </a:r>
          </a:p>
        </p:txBody>
      </p:sp>
      <p:grpSp>
        <p:nvGrpSpPr>
          <p:cNvPr name="Group 5" id="5"/>
          <p:cNvGrpSpPr/>
          <p:nvPr/>
        </p:nvGrpSpPr>
        <p:grpSpPr>
          <a:xfrm rot="0">
            <a:off x="1251981" y="0"/>
            <a:ext cx="5648920" cy="3601444"/>
            <a:chOff x="0" y="0"/>
            <a:chExt cx="7531894" cy="4801925"/>
          </a:xfrm>
        </p:grpSpPr>
        <p:sp>
          <p:nvSpPr>
            <p:cNvPr name="AutoShape 6" id="6"/>
            <p:cNvSpPr/>
            <p:nvPr/>
          </p:nvSpPr>
          <p:spPr>
            <a:xfrm>
              <a:off x="0" y="0"/>
              <a:ext cx="7531894" cy="4801925"/>
            </a:xfrm>
            <a:prstGeom prst="rect">
              <a:avLst/>
            </a:prstGeom>
            <a:solidFill>
              <a:srgbClr val="921E13"/>
            </a:solidFill>
          </p:spPr>
        </p:sp>
      </p:grpSp>
      <p:sp>
        <p:nvSpPr>
          <p:cNvPr name="Freeform 7" id="7"/>
          <p:cNvSpPr/>
          <p:nvPr/>
        </p:nvSpPr>
        <p:spPr>
          <a:xfrm flipH="false" flipV="false" rot="0">
            <a:off x="10155128" y="8473702"/>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251981" y="923925"/>
            <a:ext cx="5648920" cy="904240"/>
          </a:xfrm>
          <a:prstGeom prst="rect">
            <a:avLst/>
          </a:prstGeom>
        </p:spPr>
        <p:txBody>
          <a:bodyPr anchor="t" rtlCol="false" tIns="0" lIns="0" bIns="0" rIns="0">
            <a:spAutoFit/>
          </a:bodyPr>
          <a:lstStyle/>
          <a:p>
            <a:pPr algn="ctr">
              <a:lnSpc>
                <a:spcPts val="7279"/>
              </a:lnSpc>
            </a:pPr>
            <a:r>
              <a:rPr lang="en-US" sz="5199">
                <a:solidFill>
                  <a:srgbClr val="FFFFFF"/>
                </a:solidFill>
                <a:latin typeface="DejaVu Serif Bold"/>
              </a:rPr>
              <a:t>5. Kết luận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532418" y="676606"/>
            <a:ext cx="4777817" cy="4064181"/>
            <a:chOff x="0" y="0"/>
            <a:chExt cx="6370423" cy="5418908"/>
          </a:xfrm>
        </p:grpSpPr>
        <p:pic>
          <p:nvPicPr>
            <p:cNvPr name="Picture 3" id="3"/>
            <p:cNvPicPr>
              <a:picLocks noChangeAspect="true"/>
            </p:cNvPicPr>
            <p:nvPr/>
          </p:nvPicPr>
          <p:blipFill>
            <a:blip r:embed="rId2"/>
            <a:srcRect l="0" t="0" r="0" b="36202"/>
            <a:stretch>
              <a:fillRect/>
            </a:stretch>
          </p:blipFill>
          <p:spPr>
            <a:xfrm flipH="false" flipV="false">
              <a:off x="0" y="0"/>
              <a:ext cx="6370423" cy="5418908"/>
            </a:xfrm>
            <a:prstGeom prst="rect">
              <a:avLst/>
            </a:prstGeom>
          </p:spPr>
        </p:pic>
      </p:grpSp>
      <p:grpSp>
        <p:nvGrpSpPr>
          <p:cNvPr name="Group 4" id="4"/>
          <p:cNvGrpSpPr/>
          <p:nvPr/>
        </p:nvGrpSpPr>
        <p:grpSpPr>
          <a:xfrm rot="0">
            <a:off x="164017" y="676606"/>
            <a:ext cx="5368401" cy="4064181"/>
            <a:chOff x="0" y="0"/>
            <a:chExt cx="7157868" cy="5418908"/>
          </a:xfrm>
        </p:grpSpPr>
        <p:sp>
          <p:nvSpPr>
            <p:cNvPr name="AutoShape 5" id="5"/>
            <p:cNvSpPr/>
            <p:nvPr/>
          </p:nvSpPr>
          <p:spPr>
            <a:xfrm>
              <a:off x="0" y="0"/>
              <a:ext cx="7157868" cy="5418908"/>
            </a:xfrm>
            <a:prstGeom prst="rect">
              <a:avLst/>
            </a:prstGeom>
            <a:solidFill>
              <a:srgbClr val="921E13"/>
            </a:solidFill>
          </p:spPr>
        </p:sp>
      </p:grpSp>
      <p:grpSp>
        <p:nvGrpSpPr>
          <p:cNvPr name="Group 6" id="6"/>
          <p:cNvGrpSpPr/>
          <p:nvPr/>
        </p:nvGrpSpPr>
        <p:grpSpPr>
          <a:xfrm rot="0">
            <a:off x="7389983" y="5674238"/>
            <a:ext cx="4777817" cy="4064181"/>
            <a:chOff x="0" y="0"/>
            <a:chExt cx="6370423" cy="5418908"/>
          </a:xfrm>
        </p:grpSpPr>
        <p:pic>
          <p:nvPicPr>
            <p:cNvPr name="Picture 7" id="7"/>
            <p:cNvPicPr>
              <a:picLocks noChangeAspect="true"/>
            </p:cNvPicPr>
            <p:nvPr/>
          </p:nvPicPr>
          <p:blipFill>
            <a:blip r:embed="rId3"/>
            <a:srcRect l="10838" t="0" r="10838" b="0"/>
            <a:stretch>
              <a:fillRect/>
            </a:stretch>
          </p:blipFill>
          <p:spPr>
            <a:xfrm flipH="false" flipV="false">
              <a:off x="0" y="0"/>
              <a:ext cx="6370423" cy="5418908"/>
            </a:xfrm>
            <a:prstGeom prst="rect">
              <a:avLst/>
            </a:prstGeom>
          </p:spPr>
        </p:pic>
      </p:grpSp>
      <p:grpSp>
        <p:nvGrpSpPr>
          <p:cNvPr name="Group 8" id="8"/>
          <p:cNvGrpSpPr/>
          <p:nvPr/>
        </p:nvGrpSpPr>
        <p:grpSpPr>
          <a:xfrm rot="0">
            <a:off x="12167800" y="5674238"/>
            <a:ext cx="5527626" cy="4064181"/>
            <a:chOff x="0" y="0"/>
            <a:chExt cx="7370169" cy="5418908"/>
          </a:xfrm>
        </p:grpSpPr>
        <p:sp>
          <p:nvSpPr>
            <p:cNvPr name="AutoShape 9" id="9"/>
            <p:cNvSpPr/>
            <p:nvPr/>
          </p:nvSpPr>
          <p:spPr>
            <a:xfrm>
              <a:off x="0" y="0"/>
              <a:ext cx="7370169" cy="5418908"/>
            </a:xfrm>
            <a:prstGeom prst="rect">
              <a:avLst/>
            </a:prstGeom>
            <a:solidFill>
              <a:srgbClr val="921E13"/>
            </a:solidFill>
          </p:spPr>
        </p:sp>
      </p:grpSp>
      <p:sp>
        <p:nvSpPr>
          <p:cNvPr name="Freeform 10" id="10"/>
          <p:cNvSpPr/>
          <p:nvPr/>
        </p:nvSpPr>
        <p:spPr>
          <a:xfrm flipH="false" flipV="false" rot="0">
            <a:off x="1417618" y="875179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12777857" y="6297449"/>
            <a:ext cx="2240721" cy="942154"/>
          </a:xfrm>
          <a:prstGeom prst="rect">
            <a:avLst/>
          </a:prstGeom>
        </p:spPr>
        <p:txBody>
          <a:bodyPr anchor="t" rtlCol="false" tIns="0" lIns="0" bIns="0" rIns="0">
            <a:spAutoFit/>
          </a:bodyPr>
          <a:lstStyle/>
          <a:p>
            <a:pPr>
              <a:lnSpc>
                <a:spcPts val="3720"/>
              </a:lnSpc>
            </a:pPr>
            <a:r>
              <a:rPr lang="en-US" sz="2657">
                <a:solidFill>
                  <a:srgbClr val="FFFFFF"/>
                </a:solidFill>
                <a:latin typeface="Poppins Bold Italics"/>
              </a:rPr>
              <a:t>1.3 Phạm vi</a:t>
            </a:r>
          </a:p>
          <a:p>
            <a:pPr>
              <a:lnSpc>
                <a:spcPts val="3720"/>
              </a:lnSpc>
            </a:pPr>
          </a:p>
        </p:txBody>
      </p:sp>
      <p:sp>
        <p:nvSpPr>
          <p:cNvPr name="TextBox 12" id="12"/>
          <p:cNvSpPr txBox="true"/>
          <p:nvPr/>
        </p:nvSpPr>
        <p:spPr>
          <a:xfrm rot="0">
            <a:off x="670391" y="1816921"/>
            <a:ext cx="4355654" cy="1916879"/>
          </a:xfrm>
          <a:prstGeom prst="rect">
            <a:avLst/>
          </a:prstGeom>
        </p:spPr>
        <p:txBody>
          <a:bodyPr anchor="t" rtlCol="false" tIns="0" lIns="0" bIns="0" rIns="0">
            <a:spAutoFit/>
          </a:bodyPr>
          <a:lstStyle/>
          <a:p>
            <a:pPr>
              <a:lnSpc>
                <a:spcPts val="3020"/>
              </a:lnSpc>
            </a:pPr>
            <a:r>
              <a:rPr lang="en-US" sz="2157">
                <a:solidFill>
                  <a:srgbClr val="FFFFFF"/>
                </a:solidFill>
                <a:latin typeface="Poppins"/>
              </a:rPr>
              <a:t> Vận dụng các kiến thức đã học từ bộ môn Kiến trúc hệ thống thông tin và ứng dụng để xây dựng kiến trúc tổng thể cho Hệ thống 3NT.</a:t>
            </a:r>
          </a:p>
        </p:txBody>
      </p:sp>
      <p:sp>
        <p:nvSpPr>
          <p:cNvPr name="TextBox 13" id="13"/>
          <p:cNvSpPr txBox="true"/>
          <p:nvPr/>
        </p:nvSpPr>
        <p:spPr>
          <a:xfrm rot="0">
            <a:off x="380363" y="1132112"/>
            <a:ext cx="3757709" cy="942154"/>
          </a:xfrm>
          <a:prstGeom prst="rect">
            <a:avLst/>
          </a:prstGeom>
        </p:spPr>
        <p:txBody>
          <a:bodyPr anchor="t" rtlCol="false" tIns="0" lIns="0" bIns="0" rIns="0">
            <a:spAutoFit/>
          </a:bodyPr>
          <a:lstStyle/>
          <a:p>
            <a:pPr algn="r">
              <a:lnSpc>
                <a:spcPts val="3720"/>
              </a:lnSpc>
            </a:pPr>
            <a:r>
              <a:rPr lang="en-US" sz="2657">
                <a:solidFill>
                  <a:srgbClr val="FFFFFF"/>
                </a:solidFill>
                <a:latin typeface="Poppins Bold Italics"/>
              </a:rPr>
              <a:t>1.2 Nội dung sơ lược</a:t>
            </a:r>
          </a:p>
          <a:p>
            <a:pPr algn="r">
              <a:lnSpc>
                <a:spcPts val="3720"/>
              </a:lnSpc>
            </a:pPr>
          </a:p>
        </p:txBody>
      </p:sp>
      <p:sp>
        <p:nvSpPr>
          <p:cNvPr name="TextBox 14" id="14"/>
          <p:cNvSpPr txBox="true"/>
          <p:nvPr/>
        </p:nvSpPr>
        <p:spPr>
          <a:xfrm rot="0">
            <a:off x="12753787" y="6869305"/>
            <a:ext cx="4355654" cy="2678879"/>
          </a:xfrm>
          <a:prstGeom prst="rect">
            <a:avLst/>
          </a:prstGeom>
        </p:spPr>
        <p:txBody>
          <a:bodyPr anchor="t" rtlCol="false" tIns="0" lIns="0" bIns="0" rIns="0">
            <a:spAutoFit/>
          </a:bodyPr>
          <a:lstStyle/>
          <a:p>
            <a:pPr>
              <a:lnSpc>
                <a:spcPts val="3020"/>
              </a:lnSpc>
            </a:pPr>
            <a:r>
              <a:rPr lang="en-US" sz="2157">
                <a:solidFill>
                  <a:srgbClr val="FFFFFF"/>
                </a:solidFill>
                <a:latin typeface="Poppins"/>
              </a:rPr>
              <a:t> Chỉ quan tâm tới mô tả kiến trúc cơ sở, kiến trúc mục tiêu (cho các tầng nghiệp vụ, tầng ứng dụng, tầng công nghệ), không xem xét vấn đề thực thi và chuyển đổi.</a:t>
            </a:r>
          </a:p>
          <a:p>
            <a:pPr>
              <a:lnSpc>
                <a:spcPts val="3020"/>
              </a:lnSpc>
            </a:pPr>
          </a:p>
        </p:txBody>
      </p:sp>
      <p:sp>
        <p:nvSpPr>
          <p:cNvPr name="Freeform 15" id="15"/>
          <p:cNvSpPr/>
          <p:nvPr/>
        </p:nvSpPr>
        <p:spPr>
          <a:xfrm flipH="false" flipV="false" rot="0">
            <a:off x="12001880" y="-20574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890554" y="2636807"/>
            <a:ext cx="9137507" cy="5013386"/>
          </a:xfrm>
          <a:custGeom>
            <a:avLst/>
            <a:gdLst/>
            <a:ahLst/>
            <a:cxnLst/>
            <a:rect r="r" b="b" t="t" l="l"/>
            <a:pathLst>
              <a:path h="5013386" w="9137507">
                <a:moveTo>
                  <a:pt x="0" y="0"/>
                </a:moveTo>
                <a:lnTo>
                  <a:pt x="9137507" y="0"/>
                </a:lnTo>
                <a:lnTo>
                  <a:pt x="9137507" y="5013386"/>
                </a:lnTo>
                <a:lnTo>
                  <a:pt x="0" y="5013386"/>
                </a:lnTo>
                <a:lnTo>
                  <a:pt x="0" y="0"/>
                </a:lnTo>
                <a:close/>
              </a:path>
            </a:pathLst>
          </a:custGeom>
          <a:blipFill>
            <a:blip r:embed="rId2"/>
            <a:stretch>
              <a:fillRect l="0" t="-732" r="-26199" b="-41865"/>
            </a:stretch>
          </a:blipFill>
        </p:spPr>
      </p:sp>
      <p:sp>
        <p:nvSpPr>
          <p:cNvPr name="Freeform 3" id="3"/>
          <p:cNvSpPr/>
          <p:nvPr/>
        </p:nvSpPr>
        <p:spPr>
          <a:xfrm flipH="false" flipV="false" rot="0">
            <a:off x="4453903" y="8229600"/>
            <a:ext cx="3975926" cy="4114800"/>
          </a:xfrm>
          <a:custGeom>
            <a:avLst/>
            <a:gdLst/>
            <a:ahLst/>
            <a:cxnLst/>
            <a:rect r="r" b="b" t="t" l="l"/>
            <a:pathLst>
              <a:path h="4114800" w="3975926">
                <a:moveTo>
                  <a:pt x="0" y="0"/>
                </a:moveTo>
                <a:lnTo>
                  <a:pt x="3975925" y="0"/>
                </a:lnTo>
                <a:lnTo>
                  <a:pt x="397592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3668902" y="5976024"/>
            <a:ext cx="2206732" cy="1207279"/>
            <a:chOff x="0" y="0"/>
            <a:chExt cx="581197" cy="317966"/>
          </a:xfrm>
        </p:grpSpPr>
        <p:sp>
          <p:nvSpPr>
            <p:cNvPr name="Freeform 5" id="5"/>
            <p:cNvSpPr/>
            <p:nvPr/>
          </p:nvSpPr>
          <p:spPr>
            <a:xfrm flipH="false" flipV="false" rot="0">
              <a:off x="0" y="0"/>
              <a:ext cx="581197" cy="317966"/>
            </a:xfrm>
            <a:custGeom>
              <a:avLst/>
              <a:gdLst/>
              <a:ahLst/>
              <a:cxnLst/>
              <a:rect r="r" b="b" t="t" l="l"/>
              <a:pathLst>
                <a:path h="317966" w="581197">
                  <a:moveTo>
                    <a:pt x="0" y="0"/>
                  </a:moveTo>
                  <a:lnTo>
                    <a:pt x="581197" y="0"/>
                  </a:lnTo>
                  <a:lnTo>
                    <a:pt x="581197" y="317966"/>
                  </a:lnTo>
                  <a:lnTo>
                    <a:pt x="0" y="317966"/>
                  </a:lnTo>
                  <a:close/>
                </a:path>
              </a:pathLst>
            </a:custGeom>
            <a:solidFill>
              <a:srgbClr val="F6EB16"/>
            </a:solidFill>
          </p:spPr>
        </p:sp>
        <p:sp>
          <p:nvSpPr>
            <p:cNvPr name="TextBox 6" id="6"/>
            <p:cNvSpPr txBox="true"/>
            <p:nvPr/>
          </p:nvSpPr>
          <p:spPr>
            <a:xfrm>
              <a:off x="0" y="-66675"/>
              <a:ext cx="812800" cy="879475"/>
            </a:xfrm>
            <a:prstGeom prst="rect">
              <a:avLst/>
            </a:prstGeom>
          </p:spPr>
          <p:txBody>
            <a:bodyPr anchor="ctr" rtlCol="false" tIns="50800" lIns="50800" bIns="50800" rIns="50800"/>
            <a:lstStyle/>
            <a:p>
              <a:pPr algn="ctr">
                <a:lnSpc>
                  <a:spcPts val="3020"/>
                </a:lnSpc>
              </a:pPr>
            </a:p>
          </p:txBody>
        </p:sp>
      </p:grpSp>
      <p:sp>
        <p:nvSpPr>
          <p:cNvPr name="TextBox 7" id="7"/>
          <p:cNvSpPr txBox="true"/>
          <p:nvPr/>
        </p:nvSpPr>
        <p:spPr>
          <a:xfrm rot="0">
            <a:off x="-879589" y="563971"/>
            <a:ext cx="9036814" cy="1015183"/>
          </a:xfrm>
          <a:prstGeom prst="rect">
            <a:avLst/>
          </a:prstGeom>
        </p:spPr>
        <p:txBody>
          <a:bodyPr anchor="t" rtlCol="false" tIns="0" lIns="0" bIns="0" rIns="0">
            <a:spAutoFit/>
          </a:bodyPr>
          <a:lstStyle/>
          <a:p>
            <a:pPr algn="r">
              <a:lnSpc>
                <a:spcPts val="7766"/>
              </a:lnSpc>
            </a:pPr>
            <a:r>
              <a:rPr lang="en-US" sz="7258" spc="174">
                <a:solidFill>
                  <a:srgbClr val="C48525"/>
                </a:solidFill>
                <a:latin typeface="Paytone One"/>
              </a:rPr>
              <a:t>2. Phương pháp</a:t>
            </a:r>
          </a:p>
        </p:txBody>
      </p:sp>
      <p:sp>
        <p:nvSpPr>
          <p:cNvPr name="TextBox 8" id="8"/>
          <p:cNvSpPr txBox="true"/>
          <p:nvPr/>
        </p:nvSpPr>
        <p:spPr>
          <a:xfrm rot="0">
            <a:off x="773606" y="2874028"/>
            <a:ext cx="6247371" cy="4072246"/>
          </a:xfrm>
          <a:prstGeom prst="rect">
            <a:avLst/>
          </a:prstGeom>
        </p:spPr>
        <p:txBody>
          <a:bodyPr anchor="t" rtlCol="false" tIns="0" lIns="0" bIns="0" rIns="0">
            <a:spAutoFit/>
          </a:bodyPr>
          <a:lstStyle/>
          <a:p>
            <a:pPr>
              <a:lnSpc>
                <a:spcPts val="3585"/>
              </a:lnSpc>
            </a:pPr>
            <a:r>
              <a:rPr lang="en-US" sz="2561">
                <a:solidFill>
                  <a:srgbClr val="000000"/>
                </a:solidFill>
                <a:latin typeface="Poppins"/>
              </a:rPr>
              <a:t>*</a:t>
            </a:r>
            <a:r>
              <a:rPr lang="en-US" sz="2561">
                <a:solidFill>
                  <a:srgbClr val="000000"/>
                </a:solidFill>
                <a:latin typeface="Poppins"/>
              </a:rPr>
              <a:t>Phát triển theo TOGAF ADM </a:t>
            </a:r>
          </a:p>
          <a:p>
            <a:pPr marL="552973" indent="-276487" lvl="1">
              <a:lnSpc>
                <a:spcPts val="3585"/>
              </a:lnSpc>
              <a:buFont typeface="Arial"/>
              <a:buChar char="•"/>
            </a:pPr>
            <a:r>
              <a:rPr lang="en-US" sz="2561">
                <a:solidFill>
                  <a:srgbClr val="000000"/>
                </a:solidFill>
                <a:latin typeface="Poppins"/>
              </a:rPr>
              <a:t>Chỉ thực hiện trong 1 bước lặp</a:t>
            </a:r>
          </a:p>
          <a:p>
            <a:pPr>
              <a:lnSpc>
                <a:spcPts val="3585"/>
              </a:lnSpc>
            </a:pPr>
          </a:p>
          <a:p>
            <a:pPr>
              <a:lnSpc>
                <a:spcPts val="3585"/>
              </a:lnSpc>
            </a:pPr>
            <a:r>
              <a:rPr lang="en-US" sz="2561">
                <a:solidFill>
                  <a:srgbClr val="000000"/>
                </a:solidFill>
                <a:latin typeface="Poppins"/>
              </a:rPr>
              <a:t>*Các tầng kiến trúc quan tâm</a:t>
            </a:r>
          </a:p>
          <a:p>
            <a:pPr marL="552973" indent="-276487" lvl="1">
              <a:lnSpc>
                <a:spcPts val="3585"/>
              </a:lnSpc>
              <a:buFont typeface="Arial"/>
              <a:buChar char="•"/>
            </a:pPr>
            <a:r>
              <a:rPr lang="en-US" sz="2561">
                <a:solidFill>
                  <a:srgbClr val="000000"/>
                </a:solidFill>
                <a:latin typeface="Poppins"/>
              </a:rPr>
              <a:t>Kiến trúc nghiệp vụ</a:t>
            </a:r>
          </a:p>
          <a:p>
            <a:pPr marL="552973" indent="-276487" lvl="1">
              <a:lnSpc>
                <a:spcPts val="3585"/>
              </a:lnSpc>
              <a:buFont typeface="Arial"/>
              <a:buChar char="•"/>
            </a:pPr>
            <a:r>
              <a:rPr lang="en-US" sz="2561">
                <a:solidFill>
                  <a:srgbClr val="000000"/>
                </a:solidFill>
                <a:latin typeface="Poppins"/>
              </a:rPr>
              <a:t>Kiến trúc hệ thống thông tin (dữ liệu và ứng dụng)</a:t>
            </a:r>
          </a:p>
          <a:p>
            <a:pPr marL="552973" indent="-276487" lvl="1">
              <a:lnSpc>
                <a:spcPts val="3585"/>
              </a:lnSpc>
              <a:buFont typeface="Arial"/>
              <a:buChar char="•"/>
            </a:pPr>
            <a:r>
              <a:rPr lang="en-US" sz="2561">
                <a:solidFill>
                  <a:srgbClr val="000000"/>
                </a:solidFill>
                <a:latin typeface="Poppins"/>
              </a:rPr>
              <a:t>Kiến trúc công nghệ</a:t>
            </a:r>
          </a:p>
          <a:p>
            <a:pPr>
              <a:lnSpc>
                <a:spcPts val="3585"/>
              </a:lnSpc>
            </a:pPr>
          </a:p>
        </p:txBody>
      </p:sp>
      <p:sp>
        <p:nvSpPr>
          <p:cNvPr name="TextBox 9" id="9"/>
          <p:cNvSpPr txBox="true"/>
          <p:nvPr/>
        </p:nvSpPr>
        <p:spPr>
          <a:xfrm rot="0">
            <a:off x="13384342" y="6010940"/>
            <a:ext cx="2325372" cy="1061247"/>
          </a:xfrm>
          <a:prstGeom prst="rect">
            <a:avLst/>
          </a:prstGeom>
        </p:spPr>
        <p:txBody>
          <a:bodyPr anchor="t" rtlCol="false" tIns="0" lIns="0" bIns="0" rIns="0">
            <a:spAutoFit/>
          </a:bodyPr>
          <a:lstStyle/>
          <a:p>
            <a:pPr algn="ctr">
              <a:lnSpc>
                <a:spcPts val="4142"/>
              </a:lnSpc>
            </a:pPr>
            <a:r>
              <a:rPr lang="en-US" sz="2959">
                <a:solidFill>
                  <a:srgbClr val="000000"/>
                </a:solidFill>
                <a:latin typeface="DejaVu Serif Bold"/>
              </a:rPr>
              <a:t>Kiến trúc </a:t>
            </a:r>
          </a:p>
          <a:p>
            <a:pPr algn="ctr">
              <a:lnSpc>
                <a:spcPts val="4142"/>
              </a:lnSpc>
            </a:pPr>
            <a:r>
              <a:rPr lang="en-US" sz="2959">
                <a:solidFill>
                  <a:srgbClr val="000000"/>
                </a:solidFill>
                <a:latin typeface="DejaVu Serif Bold"/>
              </a:rPr>
              <a:t>công nghệ </a:t>
            </a:r>
          </a:p>
        </p:txBody>
      </p:sp>
      <p:grpSp>
        <p:nvGrpSpPr>
          <p:cNvPr name="Group 10" id="10"/>
          <p:cNvGrpSpPr/>
          <p:nvPr/>
        </p:nvGrpSpPr>
        <p:grpSpPr>
          <a:xfrm rot="0">
            <a:off x="11462169" y="3740972"/>
            <a:ext cx="2206732" cy="1207279"/>
            <a:chOff x="0" y="0"/>
            <a:chExt cx="581197" cy="317966"/>
          </a:xfrm>
        </p:grpSpPr>
        <p:sp>
          <p:nvSpPr>
            <p:cNvPr name="Freeform 11" id="11"/>
            <p:cNvSpPr/>
            <p:nvPr/>
          </p:nvSpPr>
          <p:spPr>
            <a:xfrm flipH="false" flipV="false" rot="0">
              <a:off x="0" y="0"/>
              <a:ext cx="581197" cy="317966"/>
            </a:xfrm>
            <a:custGeom>
              <a:avLst/>
              <a:gdLst/>
              <a:ahLst/>
              <a:cxnLst/>
              <a:rect r="r" b="b" t="t" l="l"/>
              <a:pathLst>
                <a:path h="317966" w="581197">
                  <a:moveTo>
                    <a:pt x="0" y="0"/>
                  </a:moveTo>
                  <a:lnTo>
                    <a:pt x="581197" y="0"/>
                  </a:lnTo>
                  <a:lnTo>
                    <a:pt x="581197" y="317966"/>
                  </a:lnTo>
                  <a:lnTo>
                    <a:pt x="0" y="317966"/>
                  </a:lnTo>
                  <a:close/>
                </a:path>
              </a:pathLst>
            </a:custGeom>
            <a:solidFill>
              <a:srgbClr val="ED145B"/>
            </a:solidFill>
          </p:spPr>
        </p:sp>
        <p:sp>
          <p:nvSpPr>
            <p:cNvPr name="TextBox 12" id="12"/>
            <p:cNvSpPr txBox="true"/>
            <p:nvPr/>
          </p:nvSpPr>
          <p:spPr>
            <a:xfrm>
              <a:off x="0" y="-66675"/>
              <a:ext cx="812800" cy="879475"/>
            </a:xfrm>
            <a:prstGeom prst="rect">
              <a:avLst/>
            </a:prstGeom>
          </p:spPr>
          <p:txBody>
            <a:bodyPr anchor="ctr" rtlCol="false" tIns="50800" lIns="50800" bIns="50800" rIns="50800"/>
            <a:lstStyle/>
            <a:p>
              <a:pPr algn="ctr">
                <a:lnSpc>
                  <a:spcPts val="3020"/>
                </a:lnSpc>
              </a:pPr>
            </a:p>
          </p:txBody>
        </p:sp>
      </p:grpSp>
      <p:grpSp>
        <p:nvGrpSpPr>
          <p:cNvPr name="Group 13" id="13"/>
          <p:cNvGrpSpPr/>
          <p:nvPr/>
        </p:nvGrpSpPr>
        <p:grpSpPr>
          <a:xfrm rot="0">
            <a:off x="8843685" y="5976024"/>
            <a:ext cx="2206732" cy="1207279"/>
            <a:chOff x="0" y="0"/>
            <a:chExt cx="581197" cy="317966"/>
          </a:xfrm>
        </p:grpSpPr>
        <p:sp>
          <p:nvSpPr>
            <p:cNvPr name="Freeform 14" id="14"/>
            <p:cNvSpPr/>
            <p:nvPr/>
          </p:nvSpPr>
          <p:spPr>
            <a:xfrm flipH="false" flipV="false" rot="0">
              <a:off x="0" y="0"/>
              <a:ext cx="581197" cy="317966"/>
            </a:xfrm>
            <a:custGeom>
              <a:avLst/>
              <a:gdLst/>
              <a:ahLst/>
              <a:cxnLst/>
              <a:rect r="r" b="b" t="t" l="l"/>
              <a:pathLst>
                <a:path h="317966" w="581197">
                  <a:moveTo>
                    <a:pt x="0" y="0"/>
                  </a:moveTo>
                  <a:lnTo>
                    <a:pt x="581197" y="0"/>
                  </a:lnTo>
                  <a:lnTo>
                    <a:pt x="581197" y="317966"/>
                  </a:lnTo>
                  <a:lnTo>
                    <a:pt x="0" y="317966"/>
                  </a:lnTo>
                  <a:close/>
                </a:path>
              </a:pathLst>
            </a:custGeom>
            <a:solidFill>
              <a:srgbClr val="94C954"/>
            </a:solidFill>
          </p:spPr>
        </p:sp>
        <p:sp>
          <p:nvSpPr>
            <p:cNvPr name="TextBox 15" id="15"/>
            <p:cNvSpPr txBox="true"/>
            <p:nvPr/>
          </p:nvSpPr>
          <p:spPr>
            <a:xfrm>
              <a:off x="0" y="-66675"/>
              <a:ext cx="812800" cy="879475"/>
            </a:xfrm>
            <a:prstGeom prst="rect">
              <a:avLst/>
            </a:prstGeom>
          </p:spPr>
          <p:txBody>
            <a:bodyPr anchor="ctr" rtlCol="false" tIns="50800" lIns="50800" bIns="50800" rIns="50800"/>
            <a:lstStyle/>
            <a:p>
              <a:pPr algn="ctr">
                <a:lnSpc>
                  <a:spcPts val="3020"/>
                </a:lnSpc>
              </a:pPr>
            </a:p>
          </p:txBody>
        </p:sp>
      </p:grpSp>
      <p:sp>
        <p:nvSpPr>
          <p:cNvPr name="TextBox 16" id="16"/>
          <p:cNvSpPr txBox="true"/>
          <p:nvPr/>
        </p:nvSpPr>
        <p:spPr>
          <a:xfrm rot="0">
            <a:off x="11462124" y="3775888"/>
            <a:ext cx="2206823" cy="1048789"/>
          </a:xfrm>
          <a:prstGeom prst="rect">
            <a:avLst/>
          </a:prstGeom>
        </p:spPr>
        <p:txBody>
          <a:bodyPr anchor="t" rtlCol="false" tIns="0" lIns="0" bIns="0" rIns="0">
            <a:spAutoFit/>
          </a:bodyPr>
          <a:lstStyle/>
          <a:p>
            <a:pPr algn="ctr">
              <a:lnSpc>
                <a:spcPts val="4142"/>
              </a:lnSpc>
            </a:pPr>
            <a:r>
              <a:rPr lang="en-US" sz="2959">
                <a:solidFill>
                  <a:srgbClr val="FFFFFF"/>
                </a:solidFill>
                <a:latin typeface="DejaVu Serif Bold"/>
              </a:rPr>
              <a:t>Kiến trúc </a:t>
            </a:r>
          </a:p>
          <a:p>
            <a:pPr algn="ctr">
              <a:lnSpc>
                <a:spcPts val="4142"/>
              </a:lnSpc>
            </a:pPr>
            <a:r>
              <a:rPr lang="en-US" sz="2959">
                <a:solidFill>
                  <a:srgbClr val="FFFFFF"/>
                </a:solidFill>
                <a:latin typeface="DejaVu Serif Bold"/>
              </a:rPr>
              <a:t>nghiệp vụ </a:t>
            </a:r>
          </a:p>
        </p:txBody>
      </p:sp>
      <p:sp>
        <p:nvSpPr>
          <p:cNvPr name="TextBox 17" id="17"/>
          <p:cNvSpPr txBox="true"/>
          <p:nvPr/>
        </p:nvSpPr>
        <p:spPr>
          <a:xfrm rot="0">
            <a:off x="9131271" y="5899824"/>
            <a:ext cx="2142776" cy="1061247"/>
          </a:xfrm>
          <a:prstGeom prst="rect">
            <a:avLst/>
          </a:prstGeom>
        </p:spPr>
        <p:txBody>
          <a:bodyPr anchor="t" rtlCol="false" tIns="0" lIns="0" bIns="0" rIns="0">
            <a:spAutoFit/>
          </a:bodyPr>
          <a:lstStyle/>
          <a:p>
            <a:pPr algn="ctr">
              <a:lnSpc>
                <a:spcPts val="4142"/>
              </a:lnSpc>
            </a:pPr>
            <a:r>
              <a:rPr lang="en-US" sz="2959">
                <a:solidFill>
                  <a:srgbClr val="FFFFFF"/>
                </a:solidFill>
                <a:latin typeface="DejaVu Serif Bold"/>
              </a:rPr>
              <a:t>Kiến trúc </a:t>
            </a:r>
          </a:p>
          <a:p>
            <a:pPr algn="ctr">
              <a:lnSpc>
                <a:spcPts val="4142"/>
              </a:lnSpc>
            </a:pPr>
            <a:r>
              <a:rPr lang="en-US" sz="2959">
                <a:solidFill>
                  <a:srgbClr val="FFFFFF"/>
                </a:solidFill>
                <a:latin typeface="DejaVu Serif Bold"/>
              </a:rPr>
              <a:t>ứng dụng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66781" y="0"/>
            <a:ext cx="10721219" cy="10287000"/>
            <a:chOff x="0" y="0"/>
            <a:chExt cx="3911130" cy="3752725"/>
          </a:xfrm>
        </p:grpSpPr>
        <p:sp>
          <p:nvSpPr>
            <p:cNvPr name="Freeform 3" id="3"/>
            <p:cNvSpPr/>
            <p:nvPr/>
          </p:nvSpPr>
          <p:spPr>
            <a:xfrm flipH="false" flipV="false" rot="0">
              <a:off x="0" y="0"/>
              <a:ext cx="3911129" cy="3752726"/>
            </a:xfrm>
            <a:custGeom>
              <a:avLst/>
              <a:gdLst/>
              <a:ahLst/>
              <a:cxnLst/>
              <a:rect r="r" b="b" t="t" l="l"/>
              <a:pathLst>
                <a:path h="3752726" w="3911129">
                  <a:moveTo>
                    <a:pt x="0" y="0"/>
                  </a:moveTo>
                  <a:lnTo>
                    <a:pt x="3911129" y="0"/>
                  </a:lnTo>
                  <a:lnTo>
                    <a:pt x="3911129" y="3752726"/>
                  </a:lnTo>
                  <a:lnTo>
                    <a:pt x="0" y="3752726"/>
                  </a:lnTo>
                  <a:close/>
                </a:path>
              </a:pathLst>
            </a:custGeom>
            <a:solidFill>
              <a:srgbClr val="921E13"/>
            </a:solidFill>
          </p:spPr>
        </p:sp>
      </p:grpSp>
      <p:grpSp>
        <p:nvGrpSpPr>
          <p:cNvPr name="Group 4" id="4"/>
          <p:cNvGrpSpPr/>
          <p:nvPr/>
        </p:nvGrpSpPr>
        <p:grpSpPr>
          <a:xfrm rot="0">
            <a:off x="11359073" y="-2318099"/>
            <a:ext cx="3136635" cy="3136635"/>
            <a:chOff x="0" y="0"/>
            <a:chExt cx="6350000" cy="6350000"/>
          </a:xfrm>
        </p:grpSpPr>
        <p:sp>
          <p:nvSpPr>
            <p:cNvPr name="Freeform 5" id="5"/>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name="Freeform 6" id="6"/>
          <p:cNvSpPr/>
          <p:nvPr/>
        </p:nvSpPr>
        <p:spPr>
          <a:xfrm flipH="false" flipV="false" rot="0">
            <a:off x="-565993" y="-1028700"/>
            <a:ext cx="3990513" cy="4114800"/>
          </a:xfrm>
          <a:custGeom>
            <a:avLst/>
            <a:gdLst/>
            <a:ahLst/>
            <a:cxnLst/>
            <a:rect r="r" b="b" t="t" l="l"/>
            <a:pathLst>
              <a:path h="4114800" w="3990513">
                <a:moveTo>
                  <a:pt x="0" y="0"/>
                </a:moveTo>
                <a:lnTo>
                  <a:pt x="3990513" y="0"/>
                </a:lnTo>
                <a:lnTo>
                  <a:pt x="399051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7834630" y="1840532"/>
            <a:ext cx="10185520" cy="7217983"/>
          </a:xfrm>
          <a:custGeom>
            <a:avLst/>
            <a:gdLst/>
            <a:ahLst/>
            <a:cxnLst/>
            <a:rect r="r" b="b" t="t" l="l"/>
            <a:pathLst>
              <a:path h="7217983" w="10185520">
                <a:moveTo>
                  <a:pt x="0" y="0"/>
                </a:moveTo>
                <a:lnTo>
                  <a:pt x="10185521" y="0"/>
                </a:lnTo>
                <a:lnTo>
                  <a:pt x="10185521" y="7217983"/>
                </a:lnTo>
                <a:lnTo>
                  <a:pt x="0" y="7217983"/>
                </a:lnTo>
                <a:lnTo>
                  <a:pt x="0" y="0"/>
                </a:lnTo>
                <a:close/>
              </a:path>
            </a:pathLst>
          </a:custGeom>
          <a:blipFill>
            <a:blip r:embed="rId4"/>
            <a:stretch>
              <a:fillRect l="0" t="0" r="0" b="0"/>
            </a:stretch>
          </a:blipFill>
        </p:spPr>
      </p:sp>
      <p:sp>
        <p:nvSpPr>
          <p:cNvPr name="TextBox 8" id="8"/>
          <p:cNvSpPr txBox="true"/>
          <p:nvPr/>
        </p:nvSpPr>
        <p:spPr>
          <a:xfrm rot="0">
            <a:off x="345675" y="2668766"/>
            <a:ext cx="8324466" cy="1596964"/>
          </a:xfrm>
          <a:prstGeom prst="rect">
            <a:avLst/>
          </a:prstGeom>
        </p:spPr>
        <p:txBody>
          <a:bodyPr anchor="t" rtlCol="false" tIns="0" lIns="0" bIns="0" rIns="0">
            <a:spAutoFit/>
          </a:bodyPr>
          <a:lstStyle/>
          <a:p>
            <a:pPr>
              <a:lnSpc>
                <a:spcPts val="6245"/>
              </a:lnSpc>
            </a:pPr>
            <a:r>
              <a:rPr lang="en-US" sz="5836" spc="140">
                <a:solidFill>
                  <a:srgbClr val="921E13"/>
                </a:solidFill>
                <a:latin typeface="League Spartan"/>
              </a:rPr>
              <a:t>3.</a:t>
            </a:r>
            <a:r>
              <a:rPr lang="en-US" sz="5836" spc="140">
                <a:solidFill>
                  <a:srgbClr val="921E13"/>
                </a:solidFill>
                <a:latin typeface="League Spartan Bold"/>
              </a:rPr>
              <a:t>Kiến trúc cơ sở</a:t>
            </a:r>
          </a:p>
          <a:p>
            <a:pPr>
              <a:lnSpc>
                <a:spcPts val="6245"/>
              </a:lnSpc>
            </a:pPr>
          </a:p>
        </p:txBody>
      </p:sp>
      <p:sp>
        <p:nvSpPr>
          <p:cNvPr name="TextBox 9" id="9"/>
          <p:cNvSpPr txBox="true"/>
          <p:nvPr/>
        </p:nvSpPr>
        <p:spPr>
          <a:xfrm rot="0">
            <a:off x="752544" y="5230387"/>
            <a:ext cx="967475" cy="766291"/>
          </a:xfrm>
          <a:prstGeom prst="rect">
            <a:avLst/>
          </a:prstGeom>
        </p:spPr>
        <p:txBody>
          <a:bodyPr anchor="t" rtlCol="false" tIns="0" lIns="0" bIns="0" rIns="0">
            <a:spAutoFit/>
          </a:bodyPr>
          <a:lstStyle/>
          <a:p>
            <a:pPr>
              <a:lnSpc>
                <a:spcPts val="5939"/>
              </a:lnSpc>
            </a:pPr>
            <a:r>
              <a:rPr lang="en-US" sz="4242">
                <a:solidFill>
                  <a:srgbClr val="854710"/>
                </a:solidFill>
                <a:latin typeface="Poppins Bold"/>
              </a:rPr>
              <a:t>3.1</a:t>
            </a:r>
          </a:p>
        </p:txBody>
      </p:sp>
      <p:sp>
        <p:nvSpPr>
          <p:cNvPr name="TextBox 10" id="10"/>
          <p:cNvSpPr txBox="true"/>
          <p:nvPr/>
        </p:nvSpPr>
        <p:spPr>
          <a:xfrm rot="0">
            <a:off x="1429264" y="5382849"/>
            <a:ext cx="4162660" cy="588396"/>
          </a:xfrm>
          <a:prstGeom prst="rect">
            <a:avLst/>
          </a:prstGeom>
        </p:spPr>
        <p:txBody>
          <a:bodyPr anchor="t" rtlCol="false" tIns="0" lIns="0" bIns="0" rIns="0">
            <a:spAutoFit/>
          </a:bodyPr>
          <a:lstStyle/>
          <a:p>
            <a:pPr algn="ctr">
              <a:lnSpc>
                <a:spcPts val="4843"/>
              </a:lnSpc>
              <a:spcBef>
                <a:spcPct val="0"/>
              </a:spcBef>
            </a:pPr>
            <a:r>
              <a:rPr lang="en-US" sz="3459">
                <a:solidFill>
                  <a:srgbClr val="921E13"/>
                </a:solidFill>
                <a:latin typeface="Francois One"/>
              </a:rPr>
              <a:t>Mô hình nghiệp vụ</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9519960"/>
            <a:ext cx="17259300" cy="992029"/>
            <a:chOff x="0" y="0"/>
            <a:chExt cx="6296239" cy="361895"/>
          </a:xfrm>
        </p:grpSpPr>
        <p:sp>
          <p:nvSpPr>
            <p:cNvPr name="Freeform 3" id="3"/>
            <p:cNvSpPr/>
            <p:nvPr/>
          </p:nvSpPr>
          <p:spPr>
            <a:xfrm flipH="false" flipV="false" rot="0">
              <a:off x="0" y="0"/>
              <a:ext cx="6296239" cy="361895"/>
            </a:xfrm>
            <a:custGeom>
              <a:avLst/>
              <a:gdLst/>
              <a:ahLst/>
              <a:cxnLst/>
              <a:rect r="r" b="b" t="t" l="l"/>
              <a:pathLst>
                <a:path h="361895" w="6296239">
                  <a:moveTo>
                    <a:pt x="0" y="0"/>
                  </a:moveTo>
                  <a:lnTo>
                    <a:pt x="6296239" y="0"/>
                  </a:lnTo>
                  <a:lnTo>
                    <a:pt x="6296239" y="361895"/>
                  </a:lnTo>
                  <a:lnTo>
                    <a:pt x="0" y="361895"/>
                  </a:lnTo>
                  <a:close/>
                </a:path>
              </a:pathLst>
            </a:custGeom>
            <a:solidFill>
              <a:srgbClr val="921E13"/>
            </a:solidFill>
          </p:spPr>
        </p:sp>
      </p:grpSp>
      <p:sp>
        <p:nvSpPr>
          <p:cNvPr name="Freeform 4" id="4"/>
          <p:cNvSpPr/>
          <p:nvPr/>
        </p:nvSpPr>
        <p:spPr>
          <a:xfrm flipH="false" flipV="false" rot="1163213">
            <a:off x="-2442374" y="8229600"/>
            <a:ext cx="6942147" cy="4114800"/>
          </a:xfrm>
          <a:custGeom>
            <a:avLst/>
            <a:gdLst/>
            <a:ahLst/>
            <a:cxnLst/>
            <a:rect r="r" b="b" t="t" l="l"/>
            <a:pathLst>
              <a:path h="4114800" w="6942147">
                <a:moveTo>
                  <a:pt x="0" y="0"/>
                </a:moveTo>
                <a:lnTo>
                  <a:pt x="6942148" y="0"/>
                </a:lnTo>
                <a:lnTo>
                  <a:pt x="694214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988658" y="5901174"/>
            <a:ext cx="4193364" cy="4114800"/>
          </a:xfrm>
          <a:custGeom>
            <a:avLst/>
            <a:gdLst/>
            <a:ahLst/>
            <a:cxnLst/>
            <a:rect r="r" b="b" t="t" l="l"/>
            <a:pathLst>
              <a:path h="4114800" w="4193364">
                <a:moveTo>
                  <a:pt x="0" y="0"/>
                </a:moveTo>
                <a:lnTo>
                  <a:pt x="4193364" y="0"/>
                </a:lnTo>
                <a:lnTo>
                  <a:pt x="419336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144000" y="1342455"/>
            <a:ext cx="8238781" cy="7602090"/>
          </a:xfrm>
          <a:custGeom>
            <a:avLst/>
            <a:gdLst/>
            <a:ahLst/>
            <a:cxnLst/>
            <a:rect r="r" b="b" t="t" l="l"/>
            <a:pathLst>
              <a:path h="7602090" w="8238781">
                <a:moveTo>
                  <a:pt x="0" y="0"/>
                </a:moveTo>
                <a:lnTo>
                  <a:pt x="8238781" y="0"/>
                </a:lnTo>
                <a:lnTo>
                  <a:pt x="8238781" y="7602090"/>
                </a:lnTo>
                <a:lnTo>
                  <a:pt x="0" y="7602090"/>
                </a:lnTo>
                <a:lnTo>
                  <a:pt x="0" y="0"/>
                </a:lnTo>
                <a:close/>
              </a:path>
            </a:pathLst>
          </a:custGeom>
          <a:blipFill>
            <a:blip r:embed="rId6"/>
            <a:stretch>
              <a:fillRect l="0" t="0" r="0" b="0"/>
            </a:stretch>
          </a:blipFill>
        </p:spPr>
      </p:sp>
      <p:sp>
        <p:nvSpPr>
          <p:cNvPr name="TextBox 7" id="7"/>
          <p:cNvSpPr txBox="true"/>
          <p:nvPr/>
        </p:nvSpPr>
        <p:spPr>
          <a:xfrm rot="0">
            <a:off x="-398449" y="610647"/>
            <a:ext cx="4990262" cy="1408879"/>
          </a:xfrm>
          <a:prstGeom prst="rect">
            <a:avLst/>
          </a:prstGeom>
        </p:spPr>
        <p:txBody>
          <a:bodyPr anchor="t" rtlCol="false" tIns="0" lIns="0" bIns="0" rIns="0">
            <a:spAutoFit/>
          </a:bodyPr>
          <a:lstStyle/>
          <a:p>
            <a:pPr algn="r">
              <a:lnSpc>
                <a:spcPts val="3720"/>
              </a:lnSpc>
            </a:pPr>
            <a:r>
              <a:rPr lang="en-US" sz="2657">
                <a:solidFill>
                  <a:srgbClr val="000000"/>
                </a:solidFill>
                <a:latin typeface="Poppins Bold Italics"/>
              </a:rPr>
              <a:t>1.2 Kiến trúc nghiệp vụ</a:t>
            </a:r>
          </a:p>
          <a:p>
            <a:pPr algn="r">
              <a:lnSpc>
                <a:spcPts val="3720"/>
              </a:lnSpc>
            </a:pPr>
          </a:p>
          <a:p>
            <a:pPr algn="r">
              <a:lnSpc>
                <a:spcPts val="3720"/>
              </a:lnSpc>
            </a:pPr>
          </a:p>
        </p:txBody>
      </p:sp>
      <p:sp>
        <p:nvSpPr>
          <p:cNvPr name="TextBox 8" id="8"/>
          <p:cNvSpPr txBox="true"/>
          <p:nvPr/>
        </p:nvSpPr>
        <p:spPr>
          <a:xfrm rot="0">
            <a:off x="495135" y="1504148"/>
            <a:ext cx="7482268" cy="2738640"/>
          </a:xfrm>
          <a:prstGeom prst="rect">
            <a:avLst/>
          </a:prstGeom>
        </p:spPr>
        <p:txBody>
          <a:bodyPr anchor="t" rtlCol="false" tIns="0" lIns="0" bIns="0" rIns="0">
            <a:spAutoFit/>
          </a:bodyPr>
          <a:lstStyle/>
          <a:p>
            <a:pPr algn="just">
              <a:lnSpc>
                <a:spcPts val="3149"/>
              </a:lnSpc>
            </a:pPr>
            <a:r>
              <a:rPr lang="en-US" sz="2157" spc="25">
                <a:solidFill>
                  <a:srgbClr val="854710"/>
                </a:solidFill>
                <a:latin typeface="Poppins Bold"/>
              </a:rPr>
              <a:t>Cơ cấu tổ chức</a:t>
            </a:r>
          </a:p>
          <a:p>
            <a:pPr algn="just">
              <a:lnSpc>
                <a:spcPts val="3149"/>
              </a:lnSpc>
            </a:pPr>
          </a:p>
          <a:p>
            <a:pPr algn="just" marL="465766" indent="-232883" lvl="1">
              <a:lnSpc>
                <a:spcPts val="3149"/>
              </a:lnSpc>
              <a:buFont typeface="Arial"/>
              <a:buChar char="•"/>
            </a:pPr>
            <a:r>
              <a:rPr lang="en-US" sz="2157" spc="25">
                <a:solidFill>
                  <a:srgbClr val="854710"/>
                </a:solidFill>
                <a:latin typeface="Poppins Bold"/>
              </a:rPr>
              <a:t>Cơ cấu tổ chức của hệ thống nem nướng nha trang có các đơn vị chính sau: 1 trụ sở chính (TSC), 1 trung tâm sản xuất (TTSX), và 5 cửa hàng phục vụ (CHPV).</a:t>
            </a:r>
          </a:p>
          <a:p>
            <a:pPr algn="just">
              <a:lnSpc>
                <a:spcPts val="3149"/>
              </a:lnSpc>
            </a:pPr>
          </a:p>
        </p:txBody>
      </p:sp>
      <p:sp>
        <p:nvSpPr>
          <p:cNvPr name="TextBox 9" id="9"/>
          <p:cNvSpPr txBox="true"/>
          <p:nvPr/>
        </p:nvSpPr>
        <p:spPr>
          <a:xfrm rot="0">
            <a:off x="495135" y="4109438"/>
            <a:ext cx="7482268" cy="3721941"/>
          </a:xfrm>
          <a:prstGeom prst="rect">
            <a:avLst/>
          </a:prstGeom>
        </p:spPr>
        <p:txBody>
          <a:bodyPr anchor="t" rtlCol="false" tIns="0" lIns="0" bIns="0" rIns="0">
            <a:spAutoFit/>
          </a:bodyPr>
          <a:lstStyle/>
          <a:p>
            <a:pPr algn="just" marL="465766" indent="-232883" lvl="1">
              <a:lnSpc>
                <a:spcPts val="3732"/>
              </a:lnSpc>
              <a:buFont typeface="Arial"/>
              <a:buChar char="•"/>
            </a:pPr>
            <a:r>
              <a:rPr lang="en-US" sz="2157" spc="25">
                <a:solidFill>
                  <a:srgbClr val="854710"/>
                </a:solidFill>
                <a:latin typeface="Poppins"/>
              </a:rPr>
              <a:t>Trụ sở chính (TSC): Đây là nơi đóng vai trò quản lý và điều phối hoạt động của toàn bộ hệ thống </a:t>
            </a:r>
          </a:p>
          <a:p>
            <a:pPr algn="just" marL="465766" indent="-232883" lvl="1">
              <a:lnSpc>
                <a:spcPts val="3732"/>
              </a:lnSpc>
              <a:buFont typeface="Arial"/>
              <a:buChar char="•"/>
            </a:pPr>
            <a:r>
              <a:rPr lang="en-US" sz="2157" spc="25">
                <a:solidFill>
                  <a:srgbClr val="854710"/>
                </a:solidFill>
                <a:latin typeface="Poppins"/>
              </a:rPr>
              <a:t>Trung tâm sản xuất (TTSX): Đây là đơn vị chịu trách nhiệm sản xuất các loại nem nướng.</a:t>
            </a:r>
          </a:p>
          <a:p>
            <a:pPr algn="just" marL="465766" indent="-232883" lvl="1">
              <a:lnSpc>
                <a:spcPts val="3732"/>
              </a:lnSpc>
              <a:buFont typeface="Arial"/>
              <a:buChar char="•"/>
            </a:pPr>
            <a:r>
              <a:rPr lang="en-US" sz="2157" spc="25">
                <a:solidFill>
                  <a:srgbClr val="854710"/>
                </a:solidFill>
                <a:latin typeface="Poppins"/>
              </a:rPr>
              <a:t>Cửa hàng phục vụ (CHPV): Hệ thống các cửa hàng bán lẻ nem nướng được xây dựng tại nhiều vị trí khác nhau. </a:t>
            </a:r>
          </a:p>
          <a:p>
            <a:pPr algn="just">
              <a:lnSpc>
                <a:spcPts val="3732"/>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198396" y="-3810"/>
            <a:ext cx="5079920" cy="10287000"/>
            <a:chOff x="0" y="0"/>
            <a:chExt cx="1853169" cy="3752725"/>
          </a:xfrm>
        </p:grpSpPr>
        <p:sp>
          <p:nvSpPr>
            <p:cNvPr name="Freeform 3" id="3"/>
            <p:cNvSpPr/>
            <p:nvPr/>
          </p:nvSpPr>
          <p:spPr>
            <a:xfrm flipH="false" flipV="false" rot="0">
              <a:off x="0" y="0"/>
              <a:ext cx="1853168" cy="3752726"/>
            </a:xfrm>
            <a:custGeom>
              <a:avLst/>
              <a:gdLst/>
              <a:ahLst/>
              <a:cxnLst/>
              <a:rect r="r" b="b" t="t" l="l"/>
              <a:pathLst>
                <a:path h="3752726" w="1853168">
                  <a:moveTo>
                    <a:pt x="0" y="0"/>
                  </a:moveTo>
                  <a:lnTo>
                    <a:pt x="1853168" y="0"/>
                  </a:lnTo>
                  <a:lnTo>
                    <a:pt x="1853168" y="3752726"/>
                  </a:lnTo>
                  <a:lnTo>
                    <a:pt x="0" y="3752726"/>
                  </a:lnTo>
                  <a:close/>
                </a:path>
              </a:pathLst>
            </a:custGeom>
            <a:solidFill>
              <a:srgbClr val="921E13"/>
            </a:solidFill>
          </p:spPr>
        </p:sp>
      </p:grpSp>
      <p:grpSp>
        <p:nvGrpSpPr>
          <p:cNvPr name="Group 4" id="4"/>
          <p:cNvGrpSpPr/>
          <p:nvPr/>
        </p:nvGrpSpPr>
        <p:grpSpPr>
          <a:xfrm rot="0">
            <a:off x="11359073" y="-2318099"/>
            <a:ext cx="3136635" cy="3136635"/>
            <a:chOff x="0" y="0"/>
            <a:chExt cx="6350000" cy="6350000"/>
          </a:xfrm>
        </p:grpSpPr>
        <p:sp>
          <p:nvSpPr>
            <p:cNvPr name="Freeform 5" id="5"/>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name="Freeform 6" id="6"/>
          <p:cNvSpPr/>
          <p:nvPr/>
        </p:nvSpPr>
        <p:spPr>
          <a:xfrm flipH="false" flipV="false" rot="0">
            <a:off x="15264044" y="0"/>
            <a:ext cx="3990513" cy="4114800"/>
          </a:xfrm>
          <a:custGeom>
            <a:avLst/>
            <a:gdLst/>
            <a:ahLst/>
            <a:cxnLst/>
            <a:rect r="r" b="b" t="t" l="l"/>
            <a:pathLst>
              <a:path h="4114800" w="3990513">
                <a:moveTo>
                  <a:pt x="0" y="0"/>
                </a:moveTo>
                <a:lnTo>
                  <a:pt x="3990512" y="0"/>
                </a:lnTo>
                <a:lnTo>
                  <a:pt x="399051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155050" y="1311893"/>
            <a:ext cx="10927970" cy="4565251"/>
          </a:xfrm>
          <a:custGeom>
            <a:avLst/>
            <a:gdLst/>
            <a:ahLst/>
            <a:cxnLst/>
            <a:rect r="r" b="b" t="t" l="l"/>
            <a:pathLst>
              <a:path h="4565251" w="10927970">
                <a:moveTo>
                  <a:pt x="0" y="0"/>
                </a:moveTo>
                <a:lnTo>
                  <a:pt x="10927970" y="0"/>
                </a:lnTo>
                <a:lnTo>
                  <a:pt x="10927970" y="4565252"/>
                </a:lnTo>
                <a:lnTo>
                  <a:pt x="0" y="4565252"/>
                </a:lnTo>
                <a:lnTo>
                  <a:pt x="0" y="0"/>
                </a:lnTo>
                <a:close/>
              </a:path>
            </a:pathLst>
          </a:custGeom>
          <a:blipFill>
            <a:blip r:embed="rId4"/>
            <a:stretch>
              <a:fillRect l="0" t="0" r="0" b="0"/>
            </a:stretch>
          </a:blipFill>
        </p:spPr>
      </p:sp>
      <p:sp>
        <p:nvSpPr>
          <p:cNvPr name="TextBox 8" id="8"/>
          <p:cNvSpPr txBox="true"/>
          <p:nvPr/>
        </p:nvSpPr>
        <p:spPr>
          <a:xfrm rot="0">
            <a:off x="291523" y="396365"/>
            <a:ext cx="4162660" cy="1197996"/>
          </a:xfrm>
          <a:prstGeom prst="rect">
            <a:avLst/>
          </a:prstGeom>
        </p:spPr>
        <p:txBody>
          <a:bodyPr anchor="t" rtlCol="false" tIns="0" lIns="0" bIns="0" rIns="0">
            <a:spAutoFit/>
          </a:bodyPr>
          <a:lstStyle/>
          <a:p>
            <a:pPr algn="ctr" marL="746975" indent="-373487" lvl="1">
              <a:lnSpc>
                <a:spcPts val="4843"/>
              </a:lnSpc>
              <a:buFont typeface="Arial"/>
              <a:buChar char="•"/>
            </a:pPr>
            <a:r>
              <a:rPr lang="en-US" sz="3459">
                <a:solidFill>
                  <a:srgbClr val="921E13"/>
                </a:solidFill>
                <a:latin typeface="Francois One"/>
              </a:rPr>
              <a:t>Dịch vụ nghiệp vụ</a:t>
            </a:r>
          </a:p>
          <a:p>
            <a:pPr algn="ctr">
              <a:lnSpc>
                <a:spcPts val="4843"/>
              </a:lnSpc>
              <a:spcBef>
                <a:spcPct val="0"/>
              </a:spcBef>
            </a:pPr>
          </a:p>
        </p:txBody>
      </p:sp>
      <p:sp>
        <p:nvSpPr>
          <p:cNvPr name="TextBox 9" id="9"/>
          <p:cNvSpPr txBox="true"/>
          <p:nvPr/>
        </p:nvSpPr>
        <p:spPr>
          <a:xfrm rot="0">
            <a:off x="9139238" y="4638992"/>
            <a:ext cx="9525" cy="896620"/>
          </a:xfrm>
          <a:prstGeom prst="rect">
            <a:avLst/>
          </a:prstGeom>
        </p:spPr>
        <p:txBody>
          <a:bodyPr anchor="t" rtlCol="false" tIns="0" lIns="0" bIns="0" rIns="0">
            <a:spAutoFit/>
          </a:bodyPr>
          <a:lstStyle/>
          <a:p>
            <a:pPr algn="ctr">
              <a:lnSpc>
                <a:spcPts val="7279"/>
              </a:lnSpc>
            </a:pPr>
          </a:p>
        </p:txBody>
      </p:sp>
      <p:sp>
        <p:nvSpPr>
          <p:cNvPr name="TextBox 10" id="10"/>
          <p:cNvSpPr txBox="true"/>
          <p:nvPr/>
        </p:nvSpPr>
        <p:spPr>
          <a:xfrm rot="0">
            <a:off x="465333" y="6116146"/>
            <a:ext cx="15733063" cy="3821879"/>
          </a:xfrm>
          <a:prstGeom prst="rect">
            <a:avLst/>
          </a:prstGeom>
        </p:spPr>
        <p:txBody>
          <a:bodyPr anchor="t" rtlCol="false" tIns="0" lIns="0" bIns="0" rIns="0">
            <a:spAutoFit/>
          </a:bodyPr>
          <a:lstStyle/>
          <a:p>
            <a:pPr>
              <a:lnSpc>
                <a:spcPts val="3020"/>
              </a:lnSpc>
            </a:pPr>
            <a:r>
              <a:rPr lang="en-US" sz="2157">
                <a:solidFill>
                  <a:srgbClr val="221F1D"/>
                </a:solidFill>
                <a:latin typeface="Poppins"/>
              </a:rPr>
              <a:t>Dịch vụ mà CHPV cung cấp là "Bán nem nướng tại quán", dịch vụ này được thực hiện hóa bởi chức năng nghiệp vụ "Xử lý đơn đặt hàng" của CHPV. </a:t>
            </a:r>
          </a:p>
          <a:p>
            <a:pPr marL="465766" indent="-232883" lvl="1">
              <a:lnSpc>
                <a:spcPts val="3020"/>
              </a:lnSpc>
              <a:buFont typeface="Arial"/>
              <a:buChar char="•"/>
            </a:pPr>
            <a:r>
              <a:rPr lang="en-US" sz="2157">
                <a:solidFill>
                  <a:srgbClr val="221F1D"/>
                </a:solidFill>
                <a:latin typeface="Poppins"/>
              </a:rPr>
              <a:t>CHPV còn có nghiệp vụ "Chấm công" cho nhân viên tại cửa hàng. </a:t>
            </a:r>
          </a:p>
          <a:p>
            <a:pPr marL="465766" indent="-232883" lvl="1">
              <a:lnSpc>
                <a:spcPts val="3020"/>
              </a:lnSpc>
              <a:buFont typeface="Arial"/>
              <a:buChar char="•"/>
            </a:pPr>
            <a:r>
              <a:rPr lang="en-US" sz="2157">
                <a:solidFill>
                  <a:srgbClr val="221F1D"/>
                </a:solidFill>
                <a:latin typeface="Poppins"/>
              </a:rPr>
              <a:t>CHPV sử dụng dịch vụ "Cung cấp sản phẩm sơ chế" và dịch vụ "Kế hoạch kinh doanh, marketing" của TTQL để đưa ra chính sách điều hành việc kinh doanh tại cửa hàng hợp lý.</a:t>
            </a:r>
          </a:p>
          <a:p>
            <a:pPr marL="465766" indent="-232883" lvl="1">
              <a:lnSpc>
                <a:spcPts val="3020"/>
              </a:lnSpc>
              <a:buFont typeface="Arial"/>
              <a:buChar char="•"/>
            </a:pPr>
            <a:r>
              <a:rPr lang="en-US" sz="2157">
                <a:solidFill>
                  <a:srgbClr val="221F1D"/>
                </a:solidFill>
                <a:latin typeface="Poppins"/>
              </a:rPr>
              <a:t>Cung cấp sản phẩm sơ chế được hiện thực hóa bởi chức năng nghiệp vụ "Sản xuất sản phẩm sơ chế" của TTSX.</a:t>
            </a:r>
          </a:p>
          <a:p>
            <a:pPr marL="465766" indent="-232883" lvl="1">
              <a:lnSpc>
                <a:spcPts val="3020"/>
              </a:lnSpc>
              <a:buFont typeface="Arial"/>
              <a:buChar char="•"/>
            </a:pPr>
            <a:r>
              <a:rPr lang="en-US" sz="2157">
                <a:solidFill>
                  <a:srgbClr val="221F1D"/>
                </a:solidFill>
                <a:latin typeface="Poppins"/>
              </a:rPr>
              <a:t>TTSX sử dụng dịch vụ "Kế hoạch phân phối", "Kế hoạch nhập nguyên liệu" của TTQL để biết được nên phân phối sản phẩm sơ chế cho các CHPV như thế nào, nhập nguyên liệu bao nhiêu.</a:t>
            </a:r>
          </a:p>
          <a:p>
            <a:pPr marL="465766" indent="-232883" lvl="1">
              <a:lnSpc>
                <a:spcPts val="3020"/>
              </a:lnSpc>
              <a:buFont typeface="Arial"/>
              <a:buChar char="•"/>
            </a:pPr>
            <a:r>
              <a:rPr lang="en-US" sz="2157">
                <a:solidFill>
                  <a:srgbClr val="221F1D"/>
                </a:solidFill>
                <a:latin typeface="Poppins"/>
              </a:rPr>
              <a:t>TTQL cũng cung cấp dịch vụ "Trả lương" cho nhân viên , "đối chiếu và thanh toán công nợ" cho đối tác .</a:t>
            </a:r>
          </a:p>
          <a:p>
            <a:pPr>
              <a:lnSpc>
                <a:spcPts val="3020"/>
              </a:lnSpc>
            </a:pPr>
          </a:p>
        </p:txBody>
      </p:sp>
      <p:sp>
        <p:nvSpPr>
          <p:cNvPr name="Freeform 11" id="11"/>
          <p:cNvSpPr/>
          <p:nvPr/>
        </p:nvSpPr>
        <p:spPr>
          <a:xfrm flipH="false" flipV="false" rot="0">
            <a:off x="15416444" y="5535613"/>
            <a:ext cx="3990513" cy="4114800"/>
          </a:xfrm>
          <a:custGeom>
            <a:avLst/>
            <a:gdLst/>
            <a:ahLst/>
            <a:cxnLst/>
            <a:rect r="r" b="b" t="t" l="l"/>
            <a:pathLst>
              <a:path h="4114800" w="3990513">
                <a:moveTo>
                  <a:pt x="0" y="0"/>
                </a:moveTo>
                <a:lnTo>
                  <a:pt x="3990512" y="0"/>
                </a:lnTo>
                <a:lnTo>
                  <a:pt x="399051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80363" y="1508481"/>
            <a:ext cx="6881119" cy="1985707"/>
            <a:chOff x="0" y="0"/>
            <a:chExt cx="9174826" cy="2647610"/>
          </a:xfrm>
        </p:grpSpPr>
        <p:sp>
          <p:nvSpPr>
            <p:cNvPr name="AutoShape 3" id="3"/>
            <p:cNvSpPr/>
            <p:nvPr/>
          </p:nvSpPr>
          <p:spPr>
            <a:xfrm>
              <a:off x="0" y="0"/>
              <a:ext cx="9174826" cy="2647610"/>
            </a:xfrm>
            <a:prstGeom prst="rect">
              <a:avLst/>
            </a:prstGeom>
            <a:solidFill>
              <a:srgbClr val="921E13"/>
            </a:solidFill>
          </p:spPr>
        </p:sp>
      </p:grpSp>
      <p:grpSp>
        <p:nvGrpSpPr>
          <p:cNvPr name="Group 4" id="4"/>
          <p:cNvGrpSpPr/>
          <p:nvPr/>
        </p:nvGrpSpPr>
        <p:grpSpPr>
          <a:xfrm rot="0">
            <a:off x="11386160" y="7109265"/>
            <a:ext cx="5527626" cy="1148720"/>
            <a:chOff x="0" y="0"/>
            <a:chExt cx="7370169" cy="1531627"/>
          </a:xfrm>
        </p:grpSpPr>
        <p:sp>
          <p:nvSpPr>
            <p:cNvPr name="AutoShape 5" id="5"/>
            <p:cNvSpPr/>
            <p:nvPr/>
          </p:nvSpPr>
          <p:spPr>
            <a:xfrm>
              <a:off x="0" y="0"/>
              <a:ext cx="7370169" cy="1531627"/>
            </a:xfrm>
            <a:prstGeom prst="rect">
              <a:avLst/>
            </a:prstGeom>
            <a:solidFill>
              <a:srgbClr val="921E13"/>
            </a:solidFill>
          </p:spPr>
        </p:sp>
      </p:grpSp>
      <p:sp>
        <p:nvSpPr>
          <p:cNvPr name="Freeform 6" id="6"/>
          <p:cNvSpPr/>
          <p:nvPr/>
        </p:nvSpPr>
        <p:spPr>
          <a:xfrm flipH="false" flipV="false" rot="0">
            <a:off x="12001880" y="-20574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388168" y="5143500"/>
            <a:ext cx="7746630" cy="5080249"/>
          </a:xfrm>
          <a:custGeom>
            <a:avLst/>
            <a:gdLst/>
            <a:ahLst/>
            <a:cxnLst/>
            <a:rect r="r" b="b" t="t" l="l"/>
            <a:pathLst>
              <a:path h="5080249" w="7746630">
                <a:moveTo>
                  <a:pt x="0" y="0"/>
                </a:moveTo>
                <a:lnTo>
                  <a:pt x="7746630" y="0"/>
                </a:lnTo>
                <a:lnTo>
                  <a:pt x="7746630" y="5080249"/>
                </a:lnTo>
                <a:lnTo>
                  <a:pt x="0" y="5080249"/>
                </a:lnTo>
                <a:lnTo>
                  <a:pt x="0" y="0"/>
                </a:lnTo>
                <a:close/>
              </a:path>
            </a:pathLst>
          </a:custGeom>
          <a:blipFill>
            <a:blip r:embed="rId4"/>
            <a:stretch>
              <a:fillRect l="-423" t="0" r="-423" b="0"/>
            </a:stretch>
          </a:blipFill>
        </p:spPr>
      </p:sp>
      <p:sp>
        <p:nvSpPr>
          <p:cNvPr name="Freeform 8" id="8"/>
          <p:cNvSpPr/>
          <p:nvPr/>
        </p:nvSpPr>
        <p:spPr>
          <a:xfrm flipH="false" flipV="false" rot="0">
            <a:off x="7601596" y="242796"/>
            <a:ext cx="7569128" cy="4666680"/>
          </a:xfrm>
          <a:custGeom>
            <a:avLst/>
            <a:gdLst/>
            <a:ahLst/>
            <a:cxnLst/>
            <a:rect r="r" b="b" t="t" l="l"/>
            <a:pathLst>
              <a:path h="4666680" w="7569128">
                <a:moveTo>
                  <a:pt x="0" y="0"/>
                </a:moveTo>
                <a:lnTo>
                  <a:pt x="7569127" y="0"/>
                </a:lnTo>
                <a:lnTo>
                  <a:pt x="7569127" y="4666680"/>
                </a:lnTo>
                <a:lnTo>
                  <a:pt x="0" y="4666680"/>
                </a:lnTo>
                <a:lnTo>
                  <a:pt x="0" y="0"/>
                </a:lnTo>
                <a:close/>
              </a:path>
            </a:pathLst>
          </a:custGeom>
          <a:blipFill>
            <a:blip r:embed="rId5"/>
            <a:stretch>
              <a:fillRect l="0" t="0" r="0" b="0"/>
            </a:stretch>
          </a:blipFill>
        </p:spPr>
      </p:sp>
      <p:sp>
        <p:nvSpPr>
          <p:cNvPr name="TextBox 9" id="9"/>
          <p:cNvSpPr txBox="true"/>
          <p:nvPr/>
        </p:nvSpPr>
        <p:spPr>
          <a:xfrm rot="0">
            <a:off x="12185677" y="7365080"/>
            <a:ext cx="3425868" cy="1048835"/>
          </a:xfrm>
          <a:prstGeom prst="rect">
            <a:avLst/>
          </a:prstGeom>
        </p:spPr>
        <p:txBody>
          <a:bodyPr anchor="t" rtlCol="false" tIns="0" lIns="0" bIns="0" rIns="0">
            <a:spAutoFit/>
          </a:bodyPr>
          <a:lstStyle/>
          <a:p>
            <a:pPr>
              <a:lnSpc>
                <a:spcPts val="4140"/>
              </a:lnSpc>
            </a:pPr>
            <a:r>
              <a:rPr lang="en-US" sz="2957">
                <a:solidFill>
                  <a:srgbClr val="FFFFFF"/>
                </a:solidFill>
                <a:latin typeface="Poppins Bold Italics"/>
              </a:rPr>
              <a:t>Thực hiện dịch vụ</a:t>
            </a:r>
          </a:p>
          <a:p>
            <a:pPr>
              <a:lnSpc>
                <a:spcPts val="4140"/>
              </a:lnSpc>
            </a:pPr>
          </a:p>
        </p:txBody>
      </p:sp>
      <p:sp>
        <p:nvSpPr>
          <p:cNvPr name="TextBox 10" id="10"/>
          <p:cNvSpPr txBox="true"/>
          <p:nvPr/>
        </p:nvSpPr>
        <p:spPr>
          <a:xfrm rot="0">
            <a:off x="599468" y="1451331"/>
            <a:ext cx="6442911" cy="1554217"/>
          </a:xfrm>
          <a:prstGeom prst="rect">
            <a:avLst/>
          </a:prstGeom>
        </p:spPr>
        <p:txBody>
          <a:bodyPr anchor="t" rtlCol="false" tIns="0" lIns="0" bIns="0" rIns="0">
            <a:spAutoFit/>
          </a:bodyPr>
          <a:lstStyle/>
          <a:p>
            <a:pPr>
              <a:lnSpc>
                <a:spcPts val="3077"/>
              </a:lnSpc>
            </a:pPr>
          </a:p>
          <a:p>
            <a:pPr>
              <a:lnSpc>
                <a:spcPts val="3077"/>
              </a:lnSpc>
            </a:pPr>
          </a:p>
          <a:p>
            <a:pPr>
              <a:lnSpc>
                <a:spcPts val="3077"/>
              </a:lnSpc>
            </a:pPr>
          </a:p>
          <a:p>
            <a:pPr>
              <a:lnSpc>
                <a:spcPts val="3077"/>
              </a:lnSpc>
            </a:pPr>
            <a:r>
              <a:rPr lang="en-US" sz="2198">
                <a:solidFill>
                  <a:srgbClr val="FFFFFF"/>
                </a:solidFill>
                <a:latin typeface="Poppins"/>
              </a:rPr>
              <a:t>Khách hàng - Cửa hàng - Bộ phận chế biến</a:t>
            </a:r>
          </a:p>
        </p:txBody>
      </p:sp>
      <p:sp>
        <p:nvSpPr>
          <p:cNvPr name="TextBox 11" id="11"/>
          <p:cNvSpPr txBox="true"/>
          <p:nvPr/>
        </p:nvSpPr>
        <p:spPr>
          <a:xfrm rot="0">
            <a:off x="804600" y="1781585"/>
            <a:ext cx="6032646" cy="475429"/>
          </a:xfrm>
          <a:prstGeom prst="rect">
            <a:avLst/>
          </a:prstGeom>
        </p:spPr>
        <p:txBody>
          <a:bodyPr anchor="t" rtlCol="false" tIns="0" lIns="0" bIns="0" rIns="0">
            <a:spAutoFit/>
          </a:bodyPr>
          <a:lstStyle/>
          <a:p>
            <a:pPr>
              <a:lnSpc>
                <a:spcPts val="3720"/>
              </a:lnSpc>
            </a:pPr>
            <a:r>
              <a:rPr lang="en-US" sz="2657">
                <a:solidFill>
                  <a:srgbClr val="FFFFFF"/>
                </a:solidFill>
                <a:latin typeface="Poppins Bold Italics"/>
              </a:rPr>
              <a:t>Hợp tác giữa các đối tác nghiệp vụ</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66781" y="0"/>
            <a:ext cx="10721219" cy="10287000"/>
            <a:chOff x="0" y="0"/>
            <a:chExt cx="3911130" cy="3752725"/>
          </a:xfrm>
        </p:grpSpPr>
        <p:sp>
          <p:nvSpPr>
            <p:cNvPr name="Freeform 3" id="3"/>
            <p:cNvSpPr/>
            <p:nvPr/>
          </p:nvSpPr>
          <p:spPr>
            <a:xfrm flipH="false" flipV="false" rot="0">
              <a:off x="0" y="0"/>
              <a:ext cx="3911129" cy="3752726"/>
            </a:xfrm>
            <a:custGeom>
              <a:avLst/>
              <a:gdLst/>
              <a:ahLst/>
              <a:cxnLst/>
              <a:rect r="r" b="b" t="t" l="l"/>
              <a:pathLst>
                <a:path h="3752726" w="3911129">
                  <a:moveTo>
                    <a:pt x="0" y="0"/>
                  </a:moveTo>
                  <a:lnTo>
                    <a:pt x="3911129" y="0"/>
                  </a:lnTo>
                  <a:lnTo>
                    <a:pt x="3911129" y="3752726"/>
                  </a:lnTo>
                  <a:lnTo>
                    <a:pt x="0" y="3752726"/>
                  </a:lnTo>
                  <a:close/>
                </a:path>
              </a:pathLst>
            </a:custGeom>
            <a:solidFill>
              <a:srgbClr val="921E13"/>
            </a:solidFill>
          </p:spPr>
        </p:sp>
      </p:grpSp>
      <p:sp>
        <p:nvSpPr>
          <p:cNvPr name="Freeform 4" id="4"/>
          <p:cNvSpPr/>
          <p:nvPr/>
        </p:nvSpPr>
        <p:spPr>
          <a:xfrm flipH="false" flipV="false" rot="0">
            <a:off x="-210449" y="2738542"/>
            <a:ext cx="3990513" cy="4114800"/>
          </a:xfrm>
          <a:custGeom>
            <a:avLst/>
            <a:gdLst/>
            <a:ahLst/>
            <a:cxnLst/>
            <a:rect r="r" b="b" t="t" l="l"/>
            <a:pathLst>
              <a:path h="4114800" w="3990513">
                <a:moveTo>
                  <a:pt x="0" y="0"/>
                </a:moveTo>
                <a:lnTo>
                  <a:pt x="3990513" y="0"/>
                </a:lnTo>
                <a:lnTo>
                  <a:pt x="399051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237471" y="343868"/>
            <a:ext cx="9379840" cy="5484464"/>
          </a:xfrm>
          <a:custGeom>
            <a:avLst/>
            <a:gdLst/>
            <a:ahLst/>
            <a:cxnLst/>
            <a:rect r="r" b="b" t="t" l="l"/>
            <a:pathLst>
              <a:path h="5484464" w="9379840">
                <a:moveTo>
                  <a:pt x="0" y="0"/>
                </a:moveTo>
                <a:lnTo>
                  <a:pt x="9379840" y="0"/>
                </a:lnTo>
                <a:lnTo>
                  <a:pt x="9379840" y="5484464"/>
                </a:lnTo>
                <a:lnTo>
                  <a:pt x="0" y="5484464"/>
                </a:lnTo>
                <a:lnTo>
                  <a:pt x="0" y="0"/>
                </a:lnTo>
                <a:close/>
              </a:path>
            </a:pathLst>
          </a:custGeom>
          <a:blipFill>
            <a:blip r:embed="rId4"/>
            <a:stretch>
              <a:fillRect l="0" t="0" r="0" b="0"/>
            </a:stretch>
          </a:blipFill>
        </p:spPr>
      </p:sp>
      <p:sp>
        <p:nvSpPr>
          <p:cNvPr name="Freeform 6" id="6"/>
          <p:cNvSpPr/>
          <p:nvPr/>
        </p:nvSpPr>
        <p:spPr>
          <a:xfrm flipH="false" flipV="false" rot="0">
            <a:off x="7960338" y="7007267"/>
            <a:ext cx="9934105" cy="1556496"/>
          </a:xfrm>
          <a:custGeom>
            <a:avLst/>
            <a:gdLst/>
            <a:ahLst/>
            <a:cxnLst/>
            <a:rect r="r" b="b" t="t" l="l"/>
            <a:pathLst>
              <a:path h="1556496" w="9934105">
                <a:moveTo>
                  <a:pt x="0" y="0"/>
                </a:moveTo>
                <a:lnTo>
                  <a:pt x="9934105" y="0"/>
                </a:lnTo>
                <a:lnTo>
                  <a:pt x="9934105" y="1556496"/>
                </a:lnTo>
                <a:lnTo>
                  <a:pt x="0" y="1556496"/>
                </a:lnTo>
                <a:lnTo>
                  <a:pt x="0" y="0"/>
                </a:lnTo>
                <a:close/>
              </a:path>
            </a:pathLst>
          </a:custGeom>
          <a:blipFill>
            <a:blip r:embed="rId5"/>
            <a:stretch>
              <a:fillRect l="0" t="0" r="0" b="0"/>
            </a:stretch>
          </a:blipFill>
        </p:spPr>
      </p:sp>
      <p:sp>
        <p:nvSpPr>
          <p:cNvPr name="TextBox 7" id="7"/>
          <p:cNvSpPr txBox="true"/>
          <p:nvPr/>
        </p:nvSpPr>
        <p:spPr>
          <a:xfrm rot="0">
            <a:off x="1028700" y="2110713"/>
            <a:ext cx="6032646" cy="475429"/>
          </a:xfrm>
          <a:prstGeom prst="rect">
            <a:avLst/>
          </a:prstGeom>
        </p:spPr>
        <p:txBody>
          <a:bodyPr anchor="t" rtlCol="false" tIns="0" lIns="0" bIns="0" rIns="0">
            <a:spAutoFit/>
          </a:bodyPr>
          <a:lstStyle/>
          <a:p>
            <a:pPr marL="573713" indent="-286857" lvl="1">
              <a:lnSpc>
                <a:spcPts val="3720"/>
              </a:lnSpc>
              <a:buFont typeface="Arial"/>
              <a:buChar char="•"/>
            </a:pPr>
            <a:r>
              <a:rPr lang="en-US" sz="2657">
                <a:solidFill>
                  <a:srgbClr val="921E13"/>
                </a:solidFill>
                <a:latin typeface="Poppins Bold Italics"/>
              </a:rPr>
              <a:t>Quy trình nghiệp vụ</a:t>
            </a:r>
          </a:p>
        </p:txBody>
      </p:sp>
      <p:sp>
        <p:nvSpPr>
          <p:cNvPr name="TextBox 8" id="8"/>
          <p:cNvSpPr txBox="true"/>
          <p:nvPr/>
        </p:nvSpPr>
        <p:spPr>
          <a:xfrm rot="0">
            <a:off x="1028700" y="6777142"/>
            <a:ext cx="8782186" cy="1408879"/>
          </a:xfrm>
          <a:prstGeom prst="rect">
            <a:avLst/>
          </a:prstGeom>
        </p:spPr>
        <p:txBody>
          <a:bodyPr anchor="t" rtlCol="false" tIns="0" lIns="0" bIns="0" rIns="0">
            <a:spAutoFit/>
          </a:bodyPr>
          <a:lstStyle/>
          <a:p>
            <a:pPr algn="just" marL="573713" indent="-286857" lvl="1">
              <a:lnSpc>
                <a:spcPts val="3720"/>
              </a:lnSpc>
              <a:buFont typeface="Arial"/>
              <a:buChar char="•"/>
            </a:pPr>
            <a:r>
              <a:rPr lang="en-US" sz="2657">
                <a:solidFill>
                  <a:srgbClr val="921E13"/>
                </a:solidFill>
                <a:latin typeface="Poppins Bold Italics"/>
              </a:rPr>
              <a:t>Chi tiết của quy trình con:</a:t>
            </a:r>
          </a:p>
          <a:p>
            <a:pPr algn="just">
              <a:lnSpc>
                <a:spcPts val="3720"/>
              </a:lnSpc>
            </a:pPr>
            <a:r>
              <a:rPr lang="en-US" sz="2657">
                <a:solidFill>
                  <a:srgbClr val="921E13"/>
                </a:solidFill>
                <a:latin typeface="Poppins Bold Italics"/>
              </a:rPr>
              <a:t>             “Tạo đơn hàng”</a:t>
            </a:r>
          </a:p>
          <a:p>
            <a:pPr algn="just">
              <a:lnSpc>
                <a:spcPts val="372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DAFofd49Bqc</dc:identifier>
  <dcterms:modified xsi:type="dcterms:W3CDTF">2011-08-01T06:04:30Z</dcterms:modified>
  <cp:revision>1</cp:revision>
  <dc:title>Thêm tiêu đề phụ</dc:title>
</cp:coreProperties>
</file>